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9" r:id="rId4"/>
  </p:sldMasterIdLst>
  <p:notesMasterIdLst>
    <p:notesMasterId r:id="rId44"/>
  </p:notesMasterIdLst>
  <p:sldIdLst>
    <p:sldId id="3825" r:id="rId5"/>
    <p:sldId id="3835" r:id="rId6"/>
    <p:sldId id="3826" r:id="rId7"/>
    <p:sldId id="3836" r:id="rId8"/>
    <p:sldId id="3837" r:id="rId9"/>
    <p:sldId id="3831" r:id="rId10"/>
    <p:sldId id="3828" r:id="rId11"/>
    <p:sldId id="3842" r:id="rId12"/>
    <p:sldId id="3838" r:id="rId13"/>
    <p:sldId id="3871" r:id="rId14"/>
    <p:sldId id="3839" r:id="rId15"/>
    <p:sldId id="3874" r:id="rId16"/>
    <p:sldId id="3840" r:id="rId17"/>
    <p:sldId id="3872" r:id="rId18"/>
    <p:sldId id="3841" r:id="rId19"/>
    <p:sldId id="3875" r:id="rId20"/>
    <p:sldId id="3843" r:id="rId21"/>
    <p:sldId id="3870" r:id="rId22"/>
    <p:sldId id="3844" r:id="rId23"/>
    <p:sldId id="3845" r:id="rId24"/>
    <p:sldId id="3876" r:id="rId25"/>
    <p:sldId id="3846" r:id="rId26"/>
    <p:sldId id="3847" r:id="rId27"/>
    <p:sldId id="3873" r:id="rId28"/>
    <p:sldId id="3848" r:id="rId29"/>
    <p:sldId id="3877" r:id="rId30"/>
    <p:sldId id="3849" r:id="rId31"/>
    <p:sldId id="3850" r:id="rId32"/>
    <p:sldId id="3861" r:id="rId33"/>
    <p:sldId id="3851" r:id="rId34"/>
    <p:sldId id="3863" r:id="rId35"/>
    <p:sldId id="3864" r:id="rId36"/>
    <p:sldId id="3860" r:id="rId37"/>
    <p:sldId id="3866" r:id="rId38"/>
    <p:sldId id="3867" r:id="rId39"/>
    <p:sldId id="3868" r:id="rId40"/>
    <p:sldId id="3865" r:id="rId41"/>
    <p:sldId id="3833" r:id="rId42"/>
    <p:sldId id="383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0" userDrawn="1">
          <p15:clr>
            <a:srgbClr val="A4A3A4"/>
          </p15:clr>
        </p15:guide>
        <p15:guide id="2" orient="horz" pos="3408" userDrawn="1">
          <p15:clr>
            <a:srgbClr val="A4A3A4"/>
          </p15:clr>
        </p15:guide>
        <p15:guide id="3" pos="6936" userDrawn="1">
          <p15:clr>
            <a:srgbClr val="A4A3A4"/>
          </p15:clr>
        </p15:guide>
        <p15:guide id="4" pos="7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CD9114-6D3B-4BCC-A845-5B3517933979}" v="11" dt="2022-12-03T03:36:09.620"/>
    <p1510:client id="{9B28E6EB-FF9A-401A-B268-8F1787F88792}" v="442" dt="2022-12-03T03:28:37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>
        <p:guide orient="horz" pos="1200"/>
        <p:guide orient="horz" pos="3408"/>
        <p:guide pos="6936"/>
        <p:guide pos="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49" Type="http://schemas.microsoft.com/office/2015/10/relationships/revisionInfo" Target="revisionInfo.xml"/><Relationship Id="rId50" Type="http://schemas.microsoft.com/office/2018/10/relationships/authors" Target="authors.xml"/></Relationships>
</file>

<file path=ppt/diagrams/_rels/data1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slide" Target="../slides/slide10.xml"/><Relationship Id="rId3" Type="http://schemas.openxmlformats.org/officeDocument/2006/relationships/slide" Target="../slides/slide14.xml"/><Relationship Id="rId4" Type="http://schemas.openxmlformats.org/officeDocument/2006/relationships/slide" Target="../slides/slide18.xml"/><Relationship Id="rId5" Type="http://schemas.openxmlformats.org/officeDocument/2006/relationships/slide" Target="../slides/slide2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0" i="0" u="none" dirty="0"/>
            <a:t>Topic 1: </a:t>
          </a:r>
          <a:r>
            <a:rPr lang="en-US" dirty="0">
              <a:solidFill>
                <a:schemeClr val="tx1"/>
              </a:solidFill>
            </a:rPr>
            <a:t>CID</a:t>
          </a:r>
          <a:r>
            <a:rPr lang="en-US" dirty="0">
              <a:solidFill>
                <a:srgbClr val="FFFFFF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Checklist</a:t>
          </a:r>
          <a:r>
            <a:rPr lang="en-US" b="0" i="0" u="none" dirty="0"/>
            <a:t>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/>
            <a:t>1</a:t>
          </a:r>
          <a:endParaRPr lang="en-US" dirty="0"/>
        </a:p>
      </dgm:t>
    </dgm:pt>
    <dgm:pt modelId="{0F6BA1FB-59E5-4F16-A7B4-1533BB1F09E4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0" i="0" u="none" dirty="0"/>
            <a:t>Topic 2: </a:t>
          </a:r>
          <a:r>
            <a:rPr lang="en-US" dirty="0">
              <a:ea typeface="+mj-lt"/>
              <a:cs typeface="+mj-lt"/>
            </a:rPr>
            <a:t>Locate CID using the Course Manager Tool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/>
            <a:t>2</a:t>
          </a:r>
          <a:endParaRPr lang="en-US" dirty="0"/>
        </a:p>
      </dgm:t>
    </dgm:pt>
    <dgm:pt modelId="{1D096F01-AEA8-401D-8348-98E9A81F3CE0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0" i="0" u="none" dirty="0"/>
            <a:t>Topic 3: </a:t>
          </a:r>
          <a:r>
            <a:rPr lang="en-US" dirty="0">
              <a:ea typeface="+mj-lt"/>
              <a:cs typeface="+mj-lt"/>
            </a:rPr>
            <a:t>Determine a base course vs. a linked course in the Course Manager Tool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/>
            <a:t>3</a:t>
          </a:r>
          <a:endParaRPr lang="en-US" dirty="0"/>
        </a:p>
      </dgm:t>
    </dgm:pt>
    <dgm:pt modelId="{DE16CBB4-D3F4-44AD-8379-3A5D78B889D5}">
      <dgm:prSet/>
      <dgm:spPr>
        <a:solidFill>
          <a:schemeClr val="accent5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0" i="0" u="none" dirty="0"/>
            <a:t>Topic 4: </a:t>
          </a:r>
          <a:r>
            <a:rPr lang="en-US" dirty="0"/>
            <a:t>Locate CID using a Course Metadata Report (CMR)</a:t>
          </a:r>
          <a:r>
            <a:rPr lang="en-US" b="0" i="0" u="none" dirty="0"/>
            <a:t> 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/>
            <a:t>4</a:t>
          </a:r>
          <a:endParaRPr lang="en-US" dirty="0"/>
        </a:p>
      </dgm:t>
    </dgm:pt>
    <dgm:pt modelId="{F7B81412-5EAE-488C-9259-0FA0EB0F090B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/>
            <a:t>Topic 5: Determine a base course vs. a linked course from a CMR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/>
            <a:t>5</a:t>
          </a:r>
          <a:endParaRPr lang="en-US" dirty="0"/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 custLinFactNeighborX="281" custLinFactNeighborY="346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ln>
          <a:solidFill>
            <a:schemeClr val="accent1"/>
          </a:solidFill>
        </a:ln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ln>
          <a:solidFill>
            <a:schemeClr val="accent2"/>
          </a:solidFill>
        </a:ln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 custLinFactNeighborX="81" custLinFactNeighborY="346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solidFill>
          <a:schemeClr val="accent4"/>
        </a:solidFill>
        <a:ln>
          <a:solidFill>
            <a:schemeClr val="accent4"/>
          </a:solidFill>
        </a:ln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ln>
          <a:solidFill>
            <a:schemeClr val="accent5"/>
          </a:solidFill>
        </a:ln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 custLinFactNeighborX="104" custLinFactNeighborY="346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/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8786" y="526340"/>
          <a:ext cx="1886775" cy="2641486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u="none" kern="1200" dirty="0"/>
            <a:t>Topic 1: </a:t>
          </a:r>
          <a:r>
            <a:rPr lang="en-US" sz="1300" kern="1200" dirty="0">
              <a:solidFill>
                <a:schemeClr val="tx1"/>
              </a:solidFill>
            </a:rPr>
            <a:t>CID</a:t>
          </a:r>
          <a:r>
            <a:rPr lang="en-US" sz="1300" kern="1200" dirty="0">
              <a:solidFill>
                <a:srgbClr val="FFFFFF"/>
              </a:solidFill>
            </a:rPr>
            <a:t> </a:t>
          </a:r>
          <a:r>
            <a:rPr lang="en-US" sz="1300" kern="1200" dirty="0">
              <a:solidFill>
                <a:schemeClr val="tx1"/>
              </a:solidFill>
            </a:rPr>
            <a:t>Checklist</a:t>
          </a:r>
          <a:r>
            <a:rPr lang="en-US" sz="1300" b="0" i="0" u="none" kern="1200" dirty="0"/>
            <a:t> </a:t>
          </a:r>
          <a:endParaRPr lang="en-US" sz="1300" kern="1200" dirty="0"/>
        </a:p>
      </dsp:txBody>
      <dsp:txXfrm>
        <a:off x="8786" y="153010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chemeClr val="accent1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1</a:t>
          </a:r>
          <a:endParaRPr lang="en-US" sz="3900" kern="1200" dirty="0"/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u="none" kern="1200" dirty="0"/>
            <a:t>Topic 2: </a:t>
          </a:r>
          <a:r>
            <a:rPr lang="en-US" sz="1300" kern="1200" dirty="0">
              <a:ea typeface="+mj-lt"/>
              <a:cs typeface="+mj-lt"/>
            </a:rPr>
            <a:t>Locate CID using the Course Manager Tool</a:t>
          </a:r>
          <a:endParaRPr lang="en-US" sz="1300" kern="1200" dirty="0"/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chemeClr val="accent2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2</a:t>
          </a:r>
          <a:endParaRPr lang="en-US" sz="3900" kern="1200" dirty="0"/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5920" y="526340"/>
          <a:ext cx="1886775" cy="2641486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u="none" kern="1200" dirty="0"/>
            <a:t>Topic 3: </a:t>
          </a:r>
          <a:r>
            <a:rPr lang="en-US" sz="1300" kern="1200" dirty="0">
              <a:ea typeface="+mj-lt"/>
              <a:cs typeface="+mj-lt"/>
            </a:rPr>
            <a:t>Determine a base course vs. a linked course in the Course Manager Tool</a:t>
          </a:r>
          <a:endParaRPr lang="en-US" sz="1300" kern="1200" dirty="0"/>
        </a:p>
      </dsp:txBody>
      <dsp:txXfrm>
        <a:off x="4155920" y="153010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chemeClr val="accent4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3</a:t>
          </a:r>
          <a:endParaRPr lang="en-US" sz="3900" kern="1200" dirty="0"/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chemeClr val="accent4"/>
        </a:solidFill>
        <a:ln w="55000" cap="flat" cmpd="thickThin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29845" y="517200"/>
          <a:ext cx="1886775" cy="2641486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u="none" kern="1200" dirty="0"/>
            <a:t>Topic 4: </a:t>
          </a:r>
          <a:r>
            <a:rPr lang="en-US" sz="1300" kern="1200" dirty="0"/>
            <a:t>Locate CID using a Course Metadata Report (CMR)</a:t>
          </a:r>
          <a:r>
            <a:rPr lang="en-US" sz="1300" b="0" i="0" u="none" kern="1200" dirty="0"/>
            <a:t> </a:t>
          </a:r>
          <a:endParaRPr lang="en-US" sz="1300" kern="1200" dirty="0"/>
        </a:p>
      </dsp:txBody>
      <dsp:txXfrm>
        <a:off x="6229845" y="152096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chemeClr val="accent5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4</a:t>
          </a:r>
          <a:endParaRPr lang="en-US" sz="3900" kern="1200" dirty="0"/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7261" y="526340"/>
          <a:ext cx="1886775" cy="2641486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Topic 5: Determine a base course vs. a linked course from a CMR</a:t>
          </a:r>
        </a:p>
      </dsp:txBody>
      <dsp:txXfrm>
        <a:off x="8307261" y="153010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chemeClr val="accent6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5</a:t>
          </a:r>
          <a:endParaRPr lang="en-US" sz="3900" kern="1200" dirty="0"/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BA811-8917-4F1D-B22F-E96045BFA4E0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C6A29-4676-420C-BBE3-ACC2B80F64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59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D5E4C0D-B0C2-4C10-AC1B-0CE75DAC1037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701850-4ACB-4C73-B035-73A84B4DA64B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D32D1F8-3C8F-4EEA-8BFD-CC2F739955B3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5126C2-99D1-46F0-ADF1-96964FEFAE89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28518A3-F499-45E9-8432-29A100E1CDBA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86E8796-A78C-4FF9-8861-24C724B947B3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ABDAF316-56D8-474F-A538-275A54C2733C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56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9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12/2/2022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5B1E808-097C-4AA6-A5F5-F1FCB778B6F1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D00B5AC7-EC27-4E69-B0AA-26A20E50F641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BF87223-BC59-4722-AB9C-9167B19AB2FF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4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3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61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75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31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58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94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25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00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18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8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79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61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2455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82496" y="6356350"/>
            <a:ext cx="1545336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179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540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9/3/20XX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45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  <p:sldLayoutId id="2147483924" r:id="rId15"/>
    <p:sldLayoutId id="2147483925" r:id="rId16"/>
    <p:sldLayoutId id="2147483926" r:id="rId17"/>
    <p:sldLayoutId id="2147483931" r:id="rId18"/>
    <p:sldLayoutId id="2147483932" r:id="rId19"/>
    <p:sldLayoutId id="2147483788" r:id="rId2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" Target="slide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slide" Target="slide1.xml"/><Relationship Id="rId4" Type="http://schemas.openxmlformats.org/officeDocument/2006/relationships/hyperlink" Target="https://forms.gle/yquTvtWqxjLY8Zai7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.xml"/><Relationship Id="rId3" Type="http://schemas.openxmlformats.org/officeDocument/2006/relationships/slide" Target="slide4.xml"/><Relationship Id="rId4" Type="http://schemas.openxmlformats.org/officeDocument/2006/relationships/slide" Target="slide7.xml"/><Relationship Id="rId5" Type="http://schemas.openxmlformats.org/officeDocument/2006/relationships/hyperlink" Target="https://forms.gle/yquTvtWqxjLY8Zai7" TargetMode="External"/><Relationship Id="rId6" Type="http://schemas.openxmlformats.org/officeDocument/2006/relationships/slide" Target="slide5.xml"/><Relationship Id="rId7" Type="http://schemas.openxmlformats.org/officeDocument/2006/relationships/slide" Target="slide24.xml"/><Relationship Id="rId8" Type="http://schemas.openxmlformats.org/officeDocument/2006/relationships/slide" Target="slide18.xml"/><Relationship Id="rId9" Type="http://schemas.openxmlformats.org/officeDocument/2006/relationships/slide" Target="slide14.xml"/><Relationship Id="rId10" Type="http://schemas.openxmlformats.org/officeDocument/2006/relationships/slide" Target="slide10.xml"/><Relationship Id="rId11" Type="http://schemas.openxmlformats.org/officeDocument/2006/relationships/slide" Target="slide39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6.xml"/><Relationship Id="rId3" Type="http://schemas.openxmlformats.org/officeDocument/2006/relationships/slide" Target="slide4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slide" Target="slide5.xml"/><Relationship Id="rId8" Type="http://schemas.openxmlformats.org/officeDocument/2006/relationships/slide" Target="slide7.xml"/><Relationship Id="rId9" Type="http://schemas.openxmlformats.org/officeDocument/2006/relationships/slide" Target="slide3.xml"/><Relationship Id="rId10" Type="http://schemas.openxmlformats.org/officeDocument/2006/relationships/slide" Target="slide39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8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9.xml"/><Relationship Id="rId3" Type="http://schemas.openxmlformats.org/officeDocument/2006/relationships/slide" Target="slide7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3.xml"/><Relationship Id="rId3" Type="http://schemas.openxmlformats.org/officeDocument/2006/relationships/slide" Target="slide28.xml"/><Relationship Id="rId4" Type="http://schemas.openxmlformats.org/officeDocument/2006/relationships/hyperlink" Target="https://emailsc-my.sharepoint.com/:p:/g/personal/baileyct_email_sc_edu/EdBhuZ6Vvv1KqO9ugZGoWoQBfBBayXTaJKaspdKD-Fep4Q?e=BdmA87&amp;nav=eyJzSWQiOjI4MSwiY0lkIjoxNDgwMjkyOTM2fQ" TargetMode="External"/><Relationship Id="rId5" Type="http://schemas.openxmlformats.org/officeDocument/2006/relationships/slide" Target="slide10.xml"/><Relationship Id="rId6" Type="http://schemas.openxmlformats.org/officeDocument/2006/relationships/slide" Target="slide8.xml"/><Relationship Id="rId7" Type="http://schemas.openxmlformats.org/officeDocument/2006/relationships/slide" Target="slide3.xml"/><Relationship Id="rId8" Type="http://schemas.openxmlformats.org/officeDocument/2006/relationships/slide" Target="slide3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11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slide" Target="slide12.xml"/><Relationship Id="rId4" Type="http://schemas.openxmlformats.org/officeDocument/2006/relationships/slide" Target="slide10.xml"/><Relationship Id="rId5" Type="http://schemas.openxmlformats.org/officeDocument/2006/relationships/slide" Target="slide3.xml"/><Relationship Id="rId6" Type="http://schemas.openxmlformats.org/officeDocument/2006/relationships/slide" Target="slide39.xml"/></Relationships>
</file>

<file path=ppt/slides/_rels/slide12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3.png"/><Relationship Id="rId5" Type="http://schemas.openxmlformats.org/officeDocument/2006/relationships/slide" Target="slide13.xml"/><Relationship Id="rId6" Type="http://schemas.openxmlformats.org/officeDocument/2006/relationships/slide" Target="slide11.xml"/><Relationship Id="rId7" Type="http://schemas.openxmlformats.org/officeDocument/2006/relationships/slide" Target="slide3.xml"/><Relationship Id="rId8" Type="http://schemas.openxmlformats.org/officeDocument/2006/relationships/slide" Target="slide3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gle.com/" TargetMode="External"/><Relationship Id="rId3" Type="http://schemas.openxmlformats.org/officeDocument/2006/relationships/slide" Target="slide29.xml"/><Relationship Id="rId4" Type="http://schemas.openxmlformats.org/officeDocument/2006/relationships/slide" Target="slide34.xml"/><Relationship Id="rId5" Type="http://schemas.openxmlformats.org/officeDocument/2006/relationships/hyperlink" Target="https://emailsc-my.sharepoint.com/:p:/g/personal/baileyct_email_sc_edu/EdBhuZ6Vvv1KqO9ugZGoWoQBfBBayXTaJKaspdKD-Fep4Q?e=BdmA87&amp;nav=eyJzSWQiOjI4MSwiY0lkIjoxNDgwMjkyOTM2fQ" TargetMode="External"/><Relationship Id="rId6" Type="http://schemas.openxmlformats.org/officeDocument/2006/relationships/slide" Target="slide14.xml"/><Relationship Id="rId7" Type="http://schemas.openxmlformats.org/officeDocument/2006/relationships/slide" Target="slide12.xml"/><Relationship Id="rId8" Type="http://schemas.openxmlformats.org/officeDocument/2006/relationships/slide" Target="slide3.xml"/><Relationship Id="rId9" Type="http://schemas.openxmlformats.org/officeDocument/2006/relationships/slide" Target="slide39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15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slide" Target="slide16.xml"/><Relationship Id="rId5" Type="http://schemas.openxmlformats.org/officeDocument/2006/relationships/slide" Target="slide14.xml"/><Relationship Id="rId6" Type="http://schemas.openxmlformats.org/officeDocument/2006/relationships/slide" Target="slide3.xml"/><Relationship Id="rId7" Type="http://schemas.openxmlformats.org/officeDocument/2006/relationships/slide" Target="slide39.xml"/></Relationships>
</file>

<file path=ppt/slides/_rels/slide16.xml.rels><?xml version='1.0' encoding='UTF-8' standalone='yes'?>
<Relationships xmlns="http://schemas.openxmlformats.org/package/2006/relationships"><Relationship Id="rId1" Type="http://schemas.microsoft.com/office/2007/relationships/media" Target="../media/media2.mp4"/><Relationship Id="rId2" Type="http://schemas.openxmlformats.org/officeDocument/2006/relationships/video" Target="../media/media2.mp4"/><Relationship Id="rId3" Type="http://schemas.openxmlformats.org/officeDocument/2006/relationships/slideLayout" Target="../slideLayouts/slideLayout2.xml"/><Relationship Id="rId4" Type="http://schemas.openxmlformats.org/officeDocument/2006/relationships/slide" Target="slide17.xml"/><Relationship Id="rId5" Type="http://schemas.openxmlformats.org/officeDocument/2006/relationships/slide" Target="slide15.xml"/><Relationship Id="rId6" Type="http://schemas.openxmlformats.org/officeDocument/2006/relationships/slide" Target="slide3.xml"/><Relationship Id="rId7" Type="http://schemas.openxmlformats.org/officeDocument/2006/relationships/image" Target="../media/image6.png"/><Relationship Id="rId8" Type="http://schemas.openxmlformats.org/officeDocument/2006/relationships/slide" Target="slide39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gle.com/" TargetMode="External"/><Relationship Id="rId3" Type="http://schemas.openxmlformats.org/officeDocument/2006/relationships/slide" Target="slide30.xml"/><Relationship Id="rId4" Type="http://schemas.openxmlformats.org/officeDocument/2006/relationships/slide" Target="slide35.xml"/><Relationship Id="rId5" Type="http://schemas.openxmlformats.org/officeDocument/2006/relationships/hyperlink" Target="https://emailsc-my.sharepoint.com/:p:/g/personal/baileyct_email_sc_edu/EdBhuZ6Vvv1KqO9ugZGoWoQBfBBayXTaJKaspdKD-Fep4Q?e=BdmA87&amp;nav=eyJzSWQiOjI4MSwiY0lkIjoxNDgwMjkyOTM2fQ" TargetMode="External"/><Relationship Id="rId6" Type="http://schemas.openxmlformats.org/officeDocument/2006/relationships/slide" Target="slide18.xml"/><Relationship Id="rId7" Type="http://schemas.openxmlformats.org/officeDocument/2006/relationships/slide" Target="slide16.xml"/><Relationship Id="rId8" Type="http://schemas.openxmlformats.org/officeDocument/2006/relationships/slide" Target="slide3.xml"/><Relationship Id="rId9" Type="http://schemas.openxmlformats.org/officeDocument/2006/relationships/slide" Target="slide39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19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20.xml"/><Relationship Id="rId4" Type="http://schemas.openxmlformats.org/officeDocument/2006/relationships/slide" Target="slide18.xml"/><Relationship Id="rId5" Type="http://schemas.openxmlformats.org/officeDocument/2006/relationships/slide" Target="slide3.xml"/><Relationship Id="rId6" Type="http://schemas.openxmlformats.org/officeDocument/2006/relationships/slide" Target="slide3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slide" Target="slide21.xml"/><Relationship Id="rId4" Type="http://schemas.openxmlformats.org/officeDocument/2006/relationships/slide" Target="slide19.xml"/><Relationship Id="rId5" Type="http://schemas.openxmlformats.org/officeDocument/2006/relationships/slide" Target="slide3.xml"/><Relationship Id="rId6" Type="http://schemas.openxmlformats.org/officeDocument/2006/relationships/slide" Target="slide39.xml"/></Relationships>
</file>

<file path=ppt/slides/_rels/slide21.xml.rels><?xml version='1.0' encoding='UTF-8' standalone='yes'?>
<Relationships xmlns="http://schemas.openxmlformats.org/package/2006/relationships"><Relationship Id="rId1" Type="http://schemas.microsoft.com/office/2007/relationships/media" Target="../media/media3.mp4"/><Relationship Id="rId2" Type="http://schemas.openxmlformats.org/officeDocument/2006/relationships/video" Target="../media/media3.mp4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5" Type="http://schemas.openxmlformats.org/officeDocument/2006/relationships/slide" Target="slide22.xml"/><Relationship Id="rId6" Type="http://schemas.openxmlformats.org/officeDocument/2006/relationships/slide" Target="slide20.xml"/><Relationship Id="rId7" Type="http://schemas.openxmlformats.org/officeDocument/2006/relationships/slide" Target="slide3.xml"/><Relationship Id="rId8" Type="http://schemas.openxmlformats.org/officeDocument/2006/relationships/slide" Target="slide39.xml"/></Relationships>
</file>

<file path=ppt/slides/_rels/slide22.xml.rels><?xml version='1.0' encoding='UTF-8' standalone='yes'?>
<Relationships xmlns="http://schemas.openxmlformats.org/package/2006/relationships"><Relationship Id="rId1" Type="http://schemas.microsoft.com/office/2007/relationships/media" Target="../media/media4.mp4"/><Relationship Id="rId2" Type="http://schemas.openxmlformats.org/officeDocument/2006/relationships/video" Target="../media/media4.mp4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5" Type="http://schemas.openxmlformats.org/officeDocument/2006/relationships/slide" Target="slide23.xml"/><Relationship Id="rId6" Type="http://schemas.openxmlformats.org/officeDocument/2006/relationships/slide" Target="slide21.xml"/><Relationship Id="rId7" Type="http://schemas.openxmlformats.org/officeDocument/2006/relationships/slide" Target="slide3.xml"/><Relationship Id="rId8" Type="http://schemas.openxmlformats.org/officeDocument/2006/relationships/slide" Target="slide39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ahoo.com/" TargetMode="External"/><Relationship Id="rId3" Type="http://schemas.openxmlformats.org/officeDocument/2006/relationships/slide" Target="slide36.xml"/><Relationship Id="rId4" Type="http://schemas.openxmlformats.org/officeDocument/2006/relationships/slide" Target="slide31.xml"/><Relationship Id="rId5" Type="http://schemas.openxmlformats.org/officeDocument/2006/relationships/hyperlink" Target="https://emailsc-my.sharepoint.com/:p:/g/personal/baileyct_email_sc_edu/EdBhuZ6Vvv1KqO9ugZGoWoQBfBBayXTaJKaspdKD-Fep4Q?e=BdmA87&amp;nav=eyJzSWQiOjI4MSwiY0lkIjoxNDgwMjkyOTM2fQ" TargetMode="External"/><Relationship Id="rId6" Type="http://schemas.openxmlformats.org/officeDocument/2006/relationships/slide" Target="slide24.xml"/><Relationship Id="rId7" Type="http://schemas.openxmlformats.org/officeDocument/2006/relationships/slide" Target="slide22.xml"/><Relationship Id="rId8" Type="http://schemas.openxmlformats.org/officeDocument/2006/relationships/slide" Target="slide3.xml"/><Relationship Id="rId9" Type="http://schemas.openxmlformats.org/officeDocument/2006/relationships/slide" Target="slide39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" Target="slide25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26.xml"/><Relationship Id="rId4" Type="http://schemas.openxmlformats.org/officeDocument/2006/relationships/slide" Target="slide24.xml"/><Relationship Id="rId5" Type="http://schemas.openxmlformats.org/officeDocument/2006/relationships/slide" Target="slide3.xml"/><Relationship Id="rId6" Type="http://schemas.openxmlformats.org/officeDocument/2006/relationships/slide" Target="slide39.xml"/></Relationships>
</file>

<file path=ppt/slides/_rels/slide26.xml.rels><?xml version='1.0' encoding='UTF-8' standalone='yes'?>
<Relationships xmlns="http://schemas.openxmlformats.org/package/2006/relationships"><Relationship Id="rId1" Type="http://schemas.microsoft.com/office/2007/relationships/media" Target="../media/media5.mp4"/><Relationship Id="rId2" Type="http://schemas.openxmlformats.org/officeDocument/2006/relationships/video" Target="../media/media5.mp4"/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5" Type="http://schemas.openxmlformats.org/officeDocument/2006/relationships/slide" Target="slide25.xml"/><Relationship Id="rId6" Type="http://schemas.openxmlformats.org/officeDocument/2006/relationships/slide" Target="slide3.xml"/><Relationship Id="rId7" Type="http://schemas.openxmlformats.org/officeDocument/2006/relationships/slide" Target="slide27.xml"/><Relationship Id="rId8" Type="http://schemas.openxmlformats.org/officeDocument/2006/relationships/slide" Target="slide39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ahoo.com/" TargetMode="External"/><Relationship Id="rId3" Type="http://schemas.openxmlformats.org/officeDocument/2006/relationships/slide" Target="slide37.xml"/><Relationship Id="rId4" Type="http://schemas.openxmlformats.org/officeDocument/2006/relationships/slide" Target="slide32.xml"/><Relationship Id="rId5" Type="http://schemas.openxmlformats.org/officeDocument/2006/relationships/hyperlink" Target="https://emailsc-my.sharepoint.com/:p:/g/personal/baileyct_email_sc_edu/EdBhuZ6Vvv1KqO9ugZGoWoQBcLdqvY-Rzr6kdSUmg5lxmw?e=YZHHew&amp;nav=eyJzSWQiOjI4NiwiY0lkIjoyNjcxMTY2NjM4fQ" TargetMode="External"/><Relationship Id="rId6" Type="http://schemas.openxmlformats.org/officeDocument/2006/relationships/slide" Target="slide26.xml"/><Relationship Id="rId7" Type="http://schemas.openxmlformats.org/officeDocument/2006/relationships/slide" Target="slide3.xml"/><Relationship Id="rId8" Type="http://schemas.openxmlformats.org/officeDocument/2006/relationships/slide" Target="slide3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0.xml"/><Relationship Id="rId3" Type="http://schemas.openxmlformats.org/officeDocument/2006/relationships/slide" Target="slide9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4.xml"/><Relationship Id="rId3" Type="http://schemas.openxmlformats.org/officeDocument/2006/relationships/slide" Target="slide13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8.xml"/><Relationship Id="rId3" Type="http://schemas.openxmlformats.org/officeDocument/2006/relationships/slide" Target="slide17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4.xml"/><Relationship Id="rId3" Type="http://schemas.openxmlformats.org/officeDocument/2006/relationships/slide" Target="slide23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8.xml"/><Relationship Id="rId3" Type="http://schemas.openxmlformats.org/officeDocument/2006/relationships/slide" Target="slide27.xml"/><Relationship Id="rId4" Type="http://schemas.openxmlformats.org/officeDocument/2006/relationships/slide" Target="slide3.xml"/><Relationship Id="rId5" Type="http://schemas.openxmlformats.org/officeDocument/2006/relationships/slide" Target="slide3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9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3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7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3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27.xml"/><Relationship Id="rId3" Type="http://schemas.openxmlformats.org/officeDocument/2006/relationships/slide" Target="slide3.xml"/><Relationship Id="rId4" Type="http://schemas.openxmlformats.org/officeDocument/2006/relationships/slide" Target="slide39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slide" Target="slide3.xml"/><Relationship Id="rId5" Type="http://schemas.openxmlformats.org/officeDocument/2006/relationships/hyperlink" Target="https://forms.gle/yquTvtWqxjLY8Zai7" TargetMode="External"/><Relationship Id="rId6" Type="http://schemas.openxmlformats.org/officeDocument/2006/relationships/slide" Target="slide27.xml"/><Relationship Id="rId7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08836-40C5-46C2-81BA-21AA271769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Locating a CID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C4EC4-809C-4FD2-AA20-009F08590D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Bailey Tucker</a:t>
            </a:r>
          </a:p>
          <a:p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B4070FC-D2A8-42C1-83DA-0D35FCB9851B}"/>
              </a:ext>
            </a:extLst>
          </p:cNvPr>
          <p:cNvSpPr/>
          <p:nvPr/>
        </p:nvSpPr>
        <p:spPr>
          <a:xfrm>
            <a:off x="10207869" y="5530589"/>
            <a:ext cx="1345222" cy="861420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Begin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760" y="6172200"/>
            <a:ext cx="7315200" cy="480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FFFFFF"/>
                </a:solidFill>
              </a:rPr>
              <a:t>Portfolio version: organization details removed; system screens are mock-ups with fictional data.</a:t>
            </a:r>
          </a:p>
        </p:txBody>
      </p:sp>
    </p:spTree>
    <p:extLst>
      <p:ext uri="{BB962C8B-B14F-4D97-AF65-F5344CB8AC3E}">
        <p14:creationId xmlns:p14="http://schemas.microsoft.com/office/powerpoint/2010/main" val="80096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943ED-A618-40C1-B2B5-5F1F1FBDA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99713-1646-412E-83BC-75BBAB809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arrows                   to navigate forward or backwards in a topic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Use the              button to return to the Main Page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Use the               button to complete the assessment after completing the course</a:t>
            </a:r>
          </a:p>
          <a:p>
            <a:r>
              <a:rPr lang="en-US" dirty="0"/>
              <a:t>To watch the videos, click on the image to have the video play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8EFA4-0FEF-4913-970B-5CD4E474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z="18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CDFD050-0E4B-4EE5-8455-4BAEEAA98021}"/>
              </a:ext>
            </a:extLst>
          </p:cNvPr>
          <p:cNvSpPr/>
          <p:nvPr/>
        </p:nvSpPr>
        <p:spPr>
          <a:xfrm>
            <a:off x="10771639" y="5896660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9C8EE678-5472-4081-8B3C-B261551050F3}"/>
              </a:ext>
            </a:extLst>
          </p:cNvPr>
          <p:cNvSpPr/>
          <p:nvPr/>
        </p:nvSpPr>
        <p:spPr>
          <a:xfrm>
            <a:off x="131163" y="5932203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5EFAEA9B-3771-40FF-B708-D56CF088DE88}"/>
              </a:ext>
            </a:extLst>
          </p:cNvPr>
          <p:cNvSpPr/>
          <p:nvPr/>
        </p:nvSpPr>
        <p:spPr>
          <a:xfrm>
            <a:off x="3291485" y="2681989"/>
            <a:ext cx="420052" cy="275645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9EB47DA-1BAE-4C37-A962-684993AA0BDB}"/>
              </a:ext>
            </a:extLst>
          </p:cNvPr>
          <p:cNvSpPr/>
          <p:nvPr/>
        </p:nvSpPr>
        <p:spPr>
          <a:xfrm>
            <a:off x="3897024" y="2681988"/>
            <a:ext cx="420052" cy="27564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11A71D-1BC7-4A65-9A72-66C91337C4FA}"/>
              </a:ext>
            </a:extLst>
          </p:cNvPr>
          <p:cNvSpPr/>
          <p:nvPr/>
        </p:nvSpPr>
        <p:spPr>
          <a:xfrm>
            <a:off x="2493326" y="3335701"/>
            <a:ext cx="705416" cy="47136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1ECDF8-B8A0-458D-BDF3-AFFB2C46E510}"/>
              </a:ext>
            </a:extLst>
          </p:cNvPr>
          <p:cNvSpPr/>
          <p:nvPr/>
        </p:nvSpPr>
        <p:spPr>
          <a:xfrm>
            <a:off x="2493326" y="4155012"/>
            <a:ext cx="705416" cy="47136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 Test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82F2C9-87AB-4410-88D0-798E60FC7B13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 of 28</a:t>
            </a:r>
          </a:p>
        </p:txBody>
      </p:sp>
    </p:spTree>
    <p:extLst>
      <p:ext uri="{BB962C8B-B14F-4D97-AF65-F5344CB8AC3E}">
        <p14:creationId xmlns:p14="http://schemas.microsoft.com/office/powerpoint/2010/main" val="313306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6E49C-11A0-4C95-8A6E-FC7E9C57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Main Menu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B1A36-2D6E-4392-AAA4-996FFE032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98EA1D21-E9B2-4C05-9378-2FEA7B0641C5}"/>
              </a:ext>
            </a:extLst>
          </p:cNvPr>
          <p:cNvSpPr/>
          <p:nvPr/>
        </p:nvSpPr>
        <p:spPr>
          <a:xfrm>
            <a:off x="145990" y="5932202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7172D9B-C7EA-4E91-A887-04EFB7BDEF8E}"/>
              </a:ext>
            </a:extLst>
          </p:cNvPr>
          <p:cNvSpPr/>
          <p:nvPr/>
        </p:nvSpPr>
        <p:spPr>
          <a:xfrm>
            <a:off x="10771639" y="5914431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57DDDB-F9A3-4C61-BBDE-40AC348990BC}"/>
              </a:ext>
            </a:extLst>
          </p:cNvPr>
          <p:cNvSpPr/>
          <p:nvPr/>
        </p:nvSpPr>
        <p:spPr>
          <a:xfrm>
            <a:off x="3739776" y="270415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Navigation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E9F65B-ED5E-48B8-B76C-4A211048476B}"/>
              </a:ext>
            </a:extLst>
          </p:cNvPr>
          <p:cNvSpPr/>
          <p:nvPr/>
        </p:nvSpPr>
        <p:spPr>
          <a:xfrm>
            <a:off x="1799610" y="382644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Topic 1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85A715-767B-41A6-A9C4-1D07FCD18873}"/>
              </a:ext>
            </a:extLst>
          </p:cNvPr>
          <p:cNvSpPr/>
          <p:nvPr/>
        </p:nvSpPr>
        <p:spPr>
          <a:xfrm>
            <a:off x="5532067" y="494825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 Test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B40BA8-985C-457C-861F-6FCEBCFD3B37}"/>
              </a:ext>
            </a:extLst>
          </p:cNvPr>
          <p:cNvSpPr/>
          <p:nvPr/>
        </p:nvSpPr>
        <p:spPr>
          <a:xfrm>
            <a:off x="7323225" y="2692905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Objectives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C972EE-B937-4625-BCB4-A769197E00ED}"/>
              </a:ext>
            </a:extLst>
          </p:cNvPr>
          <p:cNvSpPr/>
          <p:nvPr/>
        </p:nvSpPr>
        <p:spPr>
          <a:xfrm>
            <a:off x="5532067" y="266131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8ECAD2-5746-4604-8873-475DD450DDCC}"/>
              </a:ext>
            </a:extLst>
          </p:cNvPr>
          <p:cNvSpPr/>
          <p:nvPr/>
        </p:nvSpPr>
        <p:spPr>
          <a:xfrm>
            <a:off x="9114384" y="3781251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Topic 5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B37ECD-44DA-4F42-899E-3B8969D2D0D1}"/>
              </a:ext>
            </a:extLst>
          </p:cNvPr>
          <p:cNvSpPr/>
          <p:nvPr/>
        </p:nvSpPr>
        <p:spPr>
          <a:xfrm>
            <a:off x="7323226" y="3781251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Topic 4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BE7BCE-5EFA-470C-8A56-5CEA684A5363}"/>
              </a:ext>
            </a:extLst>
          </p:cNvPr>
          <p:cNvSpPr/>
          <p:nvPr/>
        </p:nvSpPr>
        <p:spPr>
          <a:xfrm>
            <a:off x="5532068" y="380478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Topic 3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0975FD-88FE-48D2-9E0D-BAD904FE0CCA}"/>
              </a:ext>
            </a:extLst>
          </p:cNvPr>
          <p:cNvSpPr/>
          <p:nvPr/>
        </p:nvSpPr>
        <p:spPr>
          <a:xfrm>
            <a:off x="3739777" y="380478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Topic 2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DF1044-5682-4645-8344-328648B60970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 of 28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56F932-37A0-45B9-B28B-5773595D629B}"/>
              </a:ext>
            </a:extLst>
          </p:cNvPr>
          <p:cNvSpPr/>
          <p:nvPr/>
        </p:nvSpPr>
        <p:spPr>
          <a:xfrm>
            <a:off x="5568298" y="594960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74E2D-CBD8-41F9-929D-E1751173F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Overview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C0C06-4CE4-4DB6-AEE5-AE5BDABE7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sz="2000" dirty="0"/>
              <a:t>This course will provide the Course Identification number (CID) Checklist and two different scenarios the checklist can be applied: how to locate a CID using the Course Manager tool and how to locate a CID using a metadata report. </a:t>
            </a:r>
          </a:p>
          <a:p>
            <a:pPr marL="0" indent="0" algn="ctr">
              <a:buNone/>
            </a:pPr>
            <a:r>
              <a:rPr lang="en-US" sz="2000" dirty="0"/>
              <a:t>These skills will help save time and prevent working in an incorrect course. This course is intended for all curriculum alignment and content team members. </a:t>
            </a:r>
          </a:p>
          <a:p>
            <a:pPr marL="0" indent="0" algn="ctr">
              <a:buNone/>
            </a:pPr>
            <a:r>
              <a:rPr lang="en-US" sz="2000" dirty="0"/>
              <a:t>It is expected that learners of the course can navigate the system. This course should take about 15 -20 minutes to complete.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F0E7C-2A83-47BA-AB4F-CCB4ED733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29EAE77-971F-4649-B32B-0C060275D73A}"/>
              </a:ext>
            </a:extLst>
          </p:cNvPr>
          <p:cNvSpPr/>
          <p:nvPr/>
        </p:nvSpPr>
        <p:spPr>
          <a:xfrm>
            <a:off x="10845943" y="5907778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4A9263D9-BF2F-40D5-B29A-2F4D9913EF32}"/>
              </a:ext>
            </a:extLst>
          </p:cNvPr>
          <p:cNvSpPr/>
          <p:nvPr/>
        </p:nvSpPr>
        <p:spPr>
          <a:xfrm>
            <a:off x="71686" y="5907778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E299F4-1069-488C-AA38-414E3233B4C8}"/>
              </a:ext>
            </a:extLst>
          </p:cNvPr>
          <p:cNvSpPr/>
          <p:nvPr/>
        </p:nvSpPr>
        <p:spPr>
          <a:xfrm>
            <a:off x="4747926" y="584851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F12877-236F-4522-9F51-7B791AEC2C28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3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C43203-34AD-453A-997C-4E2EA3F08371}"/>
              </a:ext>
            </a:extLst>
          </p:cNvPr>
          <p:cNvSpPr/>
          <p:nvPr/>
        </p:nvSpPr>
        <p:spPr>
          <a:xfrm>
            <a:off x="6201344" y="584851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6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337F-72C1-4051-959B-1C6375BA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Objectives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E8EEA-AE1D-4020-A258-1034D783B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>
                <a:ea typeface="+mn-lt"/>
                <a:cs typeface="+mn-lt"/>
              </a:rPr>
              <a:t>Objective 1: </a:t>
            </a:r>
            <a:r>
              <a:rPr lang="en-US" dirty="0">
                <a:ea typeface="+mn-lt"/>
                <a:cs typeface="+mn-lt"/>
              </a:rPr>
              <a:t>Given a list of characteristics, the learner will be able to identify the characteristics of the CID Checklist correctly. </a:t>
            </a:r>
          </a:p>
          <a:p>
            <a:r>
              <a:rPr lang="en-US" b="1" dirty="0">
                <a:ea typeface="+mn-lt"/>
                <a:cs typeface="+mn-lt"/>
              </a:rPr>
              <a:t>Objective 2: </a:t>
            </a:r>
            <a:r>
              <a:rPr lang="en-US" dirty="0">
                <a:ea typeface="+mn-lt"/>
                <a:cs typeface="+mn-lt"/>
              </a:rPr>
              <a:t>Given a dataset of course characteristics and using the CID checklist, the learner will identify a CID with 100% accuracy when using a screenshot of the Course Manager Tool.</a:t>
            </a:r>
          </a:p>
          <a:p>
            <a:r>
              <a:rPr lang="en-US" b="1" dirty="0">
                <a:ea typeface="+mn-lt"/>
                <a:cs typeface="+mn-lt"/>
              </a:rPr>
              <a:t>Objective 3:</a:t>
            </a:r>
            <a:r>
              <a:rPr lang="en-US" dirty="0">
                <a:ea typeface="+mn-lt"/>
                <a:cs typeface="+mn-lt"/>
              </a:rPr>
              <a:t> Given a screenshot of search results from the Course Manager Tool, the learner will determine base courses and linked courses with 100% accuracy.</a:t>
            </a:r>
          </a:p>
          <a:p>
            <a:r>
              <a:rPr lang="en-US" b="1" dirty="0">
                <a:ea typeface="+mn-lt"/>
                <a:cs typeface="+mn-lt"/>
              </a:rPr>
              <a:t>Objective 4:</a:t>
            </a:r>
            <a:r>
              <a:rPr lang="en-US" dirty="0">
                <a:ea typeface="+mn-lt"/>
                <a:cs typeface="+mn-lt"/>
              </a:rPr>
              <a:t> Given a dataset of course characteristics and using the CID checklist, the learner will identify a CID with 100% accuracy when using a screenshot of a Course Metadata Report.</a:t>
            </a:r>
          </a:p>
          <a:p>
            <a:r>
              <a:rPr lang="en-US" b="1" dirty="0">
                <a:ea typeface="+mn-lt"/>
                <a:cs typeface="+mn-lt"/>
              </a:rPr>
              <a:t>Objective 5:</a:t>
            </a:r>
            <a:r>
              <a:rPr lang="en-US" dirty="0">
                <a:ea typeface="+mn-lt"/>
                <a:cs typeface="+mn-lt"/>
              </a:rPr>
              <a:t> Given a screenshot of search results from a Course Metadata Report, the learner will determine base courses and linked courses with 100% accuracy.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6563A-F653-4782-B7D4-FC691AA5C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2A99D58-1244-45EA-BF5A-6D61281DBE6A}"/>
              </a:ext>
            </a:extLst>
          </p:cNvPr>
          <p:cNvSpPr/>
          <p:nvPr/>
        </p:nvSpPr>
        <p:spPr>
          <a:xfrm>
            <a:off x="10848971" y="5893407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E085B473-0A27-449C-A156-6B7466ABBC08}"/>
              </a:ext>
            </a:extLst>
          </p:cNvPr>
          <p:cNvSpPr/>
          <p:nvPr/>
        </p:nvSpPr>
        <p:spPr>
          <a:xfrm>
            <a:off x="68658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D9AD1F-1188-4FBF-BEA9-F8ED9A91A968}"/>
              </a:ext>
            </a:extLst>
          </p:cNvPr>
          <p:cNvSpPr/>
          <p:nvPr/>
        </p:nvSpPr>
        <p:spPr>
          <a:xfrm>
            <a:off x="4620714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CAB30-A5DC-4123-AB9F-B6BCF1C7D7C5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4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EC6FDD-9073-4EAD-8284-1E14E796DCCE}"/>
              </a:ext>
            </a:extLst>
          </p:cNvPr>
          <p:cNvSpPr/>
          <p:nvPr/>
        </p:nvSpPr>
        <p:spPr>
          <a:xfrm>
            <a:off x="5983679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51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6DAA-1ACF-4343-A637-D55C4A5D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Progression</a:t>
            </a:r>
          </a:p>
        </p:txBody>
      </p:sp>
      <p:graphicFrame>
        <p:nvGraphicFramePr>
          <p:cNvPr id="4" name="Content Placeholder 4" descr="timeline SmartArt graphic&#10;">
            <a:extLst>
              <a:ext uri="{FF2B5EF4-FFF2-40B4-BE49-F238E27FC236}">
                <a16:creationId xmlns:a16="http://schemas.microsoft.com/office/drawing/2014/main" id="{E246B7D8-C843-490A-A5BB-04DFA74A3D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207233"/>
              </p:ext>
            </p:extLst>
          </p:nvPr>
        </p:nvGraphicFramePr>
        <p:xfrm>
          <a:off x="996696" y="1581912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rrow: Left 7">
            <a:extLst>
              <a:ext uri="{FF2B5EF4-FFF2-40B4-BE49-F238E27FC236}">
                <a16:creationId xmlns:a16="http://schemas.microsoft.com/office/drawing/2014/main" id="{9DCB7650-0927-44B6-A417-BFFDDF7114A2}"/>
              </a:ext>
            </a:extLst>
          </p:cNvPr>
          <p:cNvSpPr/>
          <p:nvPr/>
        </p:nvSpPr>
        <p:spPr>
          <a:xfrm>
            <a:off x="139955" y="5932203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6A716AC-E646-4A9E-8AFD-A774DD3366EC}"/>
              </a:ext>
            </a:extLst>
          </p:cNvPr>
          <p:cNvSpPr/>
          <p:nvPr/>
        </p:nvSpPr>
        <p:spPr>
          <a:xfrm>
            <a:off x="10771639" y="5866044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D2727B-B89E-4E8C-B513-4DBBFCC248BE}"/>
              </a:ext>
            </a:extLst>
          </p:cNvPr>
          <p:cNvSpPr/>
          <p:nvPr/>
        </p:nvSpPr>
        <p:spPr>
          <a:xfrm>
            <a:off x="4782061" y="5854647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35BAAA-2334-4688-8C81-B14E7C9C7E3A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5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F55F59-027A-46D1-8595-7C07ECFF6D44}"/>
              </a:ext>
            </a:extLst>
          </p:cNvPr>
          <p:cNvSpPr/>
          <p:nvPr/>
        </p:nvSpPr>
        <p:spPr>
          <a:xfrm>
            <a:off x="6198234" y="5854647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64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037F-9B04-45A9-8AE6-A8517884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Topic 1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9FB76-25BA-4481-B88D-DCB748E16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FFFF"/>
                </a:solidFill>
              </a:rPr>
              <a:t>CID Checklist</a:t>
            </a:r>
          </a:p>
          <a:p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DD72648-AC91-43CD-9967-799A272C51BA}"/>
              </a:ext>
            </a:extLst>
          </p:cNvPr>
          <p:cNvSpPr/>
          <p:nvPr/>
        </p:nvSpPr>
        <p:spPr>
          <a:xfrm>
            <a:off x="10653104" y="5853638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94F279-7793-4598-AF83-1642704A5CF9}"/>
              </a:ext>
            </a:extLst>
          </p:cNvPr>
          <p:cNvSpPr/>
          <p:nvPr/>
        </p:nvSpPr>
        <p:spPr>
          <a:xfrm>
            <a:off x="8906044" y="585363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0E5AE3-C6B0-43F8-9BC6-F0ED87786F53}"/>
              </a:ext>
            </a:extLst>
          </p:cNvPr>
          <p:cNvSpPr/>
          <p:nvPr/>
        </p:nvSpPr>
        <p:spPr>
          <a:xfrm>
            <a:off x="660346" y="546979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C71C5-DF6C-4041-BB6D-703F13D1A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1: CID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4B387-4157-4DB3-91CB-E927EF2F6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Checklist:</a:t>
            </a:r>
          </a:p>
          <a:p>
            <a:pPr marL="575945" lvl="2" indent="0">
              <a:spcBef>
                <a:spcPts val="0"/>
              </a:spcBef>
              <a:buNone/>
            </a:pPr>
            <a:r>
              <a:rPr lang="en-US" sz="2400" dirty="0">
                <a:ea typeface="+mn-lt"/>
                <a:cs typeface="+mn-lt"/>
              </a:rPr>
              <a:t>Determine the school year a course is needed </a:t>
            </a:r>
          </a:p>
          <a:p>
            <a:pPr marL="575945" lvl="2" indent="0">
              <a:spcBef>
                <a:spcPts val="0"/>
              </a:spcBef>
              <a:buNone/>
            </a:pPr>
            <a:endParaRPr lang="en-US" sz="2400" dirty="0">
              <a:ea typeface="+mn-lt"/>
              <a:cs typeface="+mn-lt"/>
            </a:endParaRPr>
          </a:p>
          <a:p>
            <a:pPr marL="575945" lvl="2" indent="0">
              <a:spcBef>
                <a:spcPts val="0"/>
              </a:spcBef>
              <a:buNone/>
            </a:pPr>
            <a:r>
              <a:rPr lang="en-US" sz="2400" dirty="0">
                <a:ea typeface="+mn-lt"/>
                <a:cs typeface="+mn-lt"/>
              </a:rPr>
              <a:t>Determine the content of a course</a:t>
            </a:r>
          </a:p>
          <a:p>
            <a:pPr marL="575945" lvl="2" indent="0">
              <a:spcBef>
                <a:spcPts val="0"/>
              </a:spcBef>
              <a:buNone/>
            </a:pPr>
            <a:endParaRPr lang="en-US" sz="2400" dirty="0">
              <a:ea typeface="+mn-lt"/>
              <a:cs typeface="+mn-lt"/>
            </a:endParaRPr>
          </a:p>
          <a:p>
            <a:pPr marL="575945" lvl="2" indent="0">
              <a:spcBef>
                <a:spcPts val="0"/>
              </a:spcBef>
              <a:buNone/>
            </a:pPr>
            <a:r>
              <a:rPr lang="en-US" sz="2400" dirty="0">
                <a:ea typeface="+mn-lt"/>
                <a:cs typeface="+mn-lt"/>
              </a:rPr>
              <a:t>Identify if a base Course or linked Course </a:t>
            </a:r>
          </a:p>
          <a:p>
            <a:pPr marL="1033145" lvl="3"/>
            <a:r>
              <a:rPr lang="en-US" sz="2000" b="1" dirty="0">
                <a:ea typeface="+mn-lt"/>
                <a:cs typeface="+mn-lt"/>
              </a:rPr>
              <a:t>Note</a:t>
            </a:r>
            <a:r>
              <a:rPr lang="en-US" sz="2000" dirty="0">
                <a:ea typeface="+mn-lt"/>
                <a:cs typeface="+mn-lt"/>
              </a:rPr>
              <a:t>: Or state specific base courses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BD14D-0C36-4A0A-9D20-127818C9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DBBC40F-5E05-4211-B6AF-CDF0A9AA18C2}"/>
              </a:ext>
            </a:extLst>
          </p:cNvPr>
          <p:cNvSpPr/>
          <p:nvPr/>
        </p:nvSpPr>
        <p:spPr>
          <a:xfrm>
            <a:off x="10771639" y="5904105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906425BC-CD66-4286-B0F7-23EFBA991CD0}"/>
              </a:ext>
            </a:extLst>
          </p:cNvPr>
          <p:cNvSpPr/>
          <p:nvPr/>
        </p:nvSpPr>
        <p:spPr>
          <a:xfrm>
            <a:off x="158970" y="5939648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258EA9-2E9C-417B-ADA5-C3382003487A}"/>
              </a:ext>
            </a:extLst>
          </p:cNvPr>
          <p:cNvSpPr/>
          <p:nvPr/>
        </p:nvSpPr>
        <p:spPr>
          <a:xfrm>
            <a:off x="4726298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B08508-7452-4937-ACD1-83523893F5ED}"/>
              </a:ext>
            </a:extLst>
          </p:cNvPr>
          <p:cNvSpPr/>
          <p:nvPr/>
        </p:nvSpPr>
        <p:spPr>
          <a:xfrm>
            <a:off x="1450414" y="3165231"/>
            <a:ext cx="246185" cy="263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764CB9-A61C-4C3E-815B-BE802ECC8563}"/>
              </a:ext>
            </a:extLst>
          </p:cNvPr>
          <p:cNvSpPr/>
          <p:nvPr/>
        </p:nvSpPr>
        <p:spPr>
          <a:xfrm>
            <a:off x="1450414" y="3928675"/>
            <a:ext cx="246185" cy="263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043F45-9189-4CB1-86B3-9CF30FEEC381}"/>
              </a:ext>
            </a:extLst>
          </p:cNvPr>
          <p:cNvSpPr/>
          <p:nvPr/>
        </p:nvSpPr>
        <p:spPr>
          <a:xfrm>
            <a:off x="1450414" y="4679184"/>
            <a:ext cx="246185" cy="263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960B3B-3F33-4372-BE60-304DFB707CB0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7 of 28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47AC20-FC4B-4FE3-84D7-E4AD08107941}"/>
              </a:ext>
            </a:extLst>
          </p:cNvPr>
          <p:cNvSpPr/>
          <p:nvPr/>
        </p:nvSpPr>
        <p:spPr>
          <a:xfrm>
            <a:off x="6216889" y="587521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66CC6-4948-4822-BE20-F16F2519C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1 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B5860-287A-47FC-B77C-0E57AC39E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ea typeface="+mn-lt"/>
                <a:cs typeface="+mn-lt"/>
              </a:rPr>
              <a:t>Select the correct answer:</a:t>
            </a:r>
            <a:endParaRPr lang="en-US" sz="1700" dirty="0"/>
          </a:p>
          <a:p>
            <a:pPr marL="0" indent="0" algn="ctr">
              <a:buNone/>
            </a:pPr>
            <a:r>
              <a:rPr lang="en-US" sz="3500" dirty="0">
                <a:ea typeface="+mn-lt"/>
                <a:cs typeface="+mn-lt"/>
              </a:rPr>
              <a:t>Which of the following lists of characteristics is the correct list for the CID checklist?</a:t>
            </a:r>
            <a:endParaRPr lang="en-US" sz="3500" dirty="0"/>
          </a:p>
          <a:p>
            <a:pPr marL="804545" lvl="3" indent="0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 School Year, Content, and New Course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804545" lvl="3" indent="0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 School Year, Content, and Retired Course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804545" lvl="3" indent="0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 School Year, Content, and Base/Link Course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804545" lvl="3" indent="0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Imported, Content, and Base/Link Course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+mn-lt"/>
              <a:cs typeface="+mn-lt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1610D-921F-4A4A-AD9A-E67C742B3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C6B2A99-C545-4DF9-AD6E-46E78925A356}"/>
              </a:ext>
            </a:extLst>
          </p:cNvPr>
          <p:cNvSpPr/>
          <p:nvPr/>
        </p:nvSpPr>
        <p:spPr>
          <a:xfrm>
            <a:off x="10917629" y="5962247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334714F8-ADD0-495F-818C-BF5AB394FA27}"/>
              </a:ext>
            </a:extLst>
          </p:cNvPr>
          <p:cNvSpPr/>
          <p:nvPr/>
        </p:nvSpPr>
        <p:spPr>
          <a:xfrm>
            <a:off x="150657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F431CA-154D-4B3D-B445-3A6884F99969}"/>
              </a:ext>
            </a:extLst>
          </p:cNvPr>
          <p:cNvSpPr/>
          <p:nvPr/>
        </p:nvSpPr>
        <p:spPr>
          <a:xfrm>
            <a:off x="4878783" y="5962247"/>
            <a:ext cx="989215" cy="7878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5DCA82-D134-40E3-AB80-0347C6D0A8B6}"/>
              </a:ext>
            </a:extLst>
          </p:cNvPr>
          <p:cNvSpPr txBox="1"/>
          <p:nvPr/>
        </p:nvSpPr>
        <p:spPr>
          <a:xfrm>
            <a:off x="10111154" y="6532630"/>
            <a:ext cx="1503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8 of 28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FFA9BD-F2C5-42C2-AC60-EA99B3A2F70E}"/>
              </a:ext>
            </a:extLst>
          </p:cNvPr>
          <p:cNvSpPr/>
          <p:nvPr/>
        </p:nvSpPr>
        <p:spPr>
          <a:xfrm>
            <a:off x="6324004" y="594960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6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037F-9B04-45A9-8AE6-A8517884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Topic 2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9FB76-25BA-4481-B88D-DCB748E1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60" y="2677644"/>
            <a:ext cx="2380326" cy="22838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a typeface="+mj-lt"/>
                <a:cs typeface="+mj-lt"/>
              </a:rPr>
              <a:t>Locate CID using the Course Manager Tool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4C71C27-1BF0-42F8-9D76-6AB61F97D0C6}"/>
              </a:ext>
            </a:extLst>
          </p:cNvPr>
          <p:cNvSpPr/>
          <p:nvPr/>
        </p:nvSpPr>
        <p:spPr>
          <a:xfrm>
            <a:off x="10744602" y="5926374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8B9425-80E5-4F7C-AC87-9062F3DB7FDF}"/>
              </a:ext>
            </a:extLst>
          </p:cNvPr>
          <p:cNvSpPr/>
          <p:nvPr/>
        </p:nvSpPr>
        <p:spPr>
          <a:xfrm>
            <a:off x="9425356" y="592637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54A8CA-96F1-4441-BC6F-47992E959E3A}"/>
              </a:ext>
            </a:extLst>
          </p:cNvPr>
          <p:cNvSpPr/>
          <p:nvPr/>
        </p:nvSpPr>
        <p:spPr>
          <a:xfrm>
            <a:off x="583060" y="548134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5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39AB-C7AF-4320-8110-9F42A38C5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2: </a:t>
            </a:r>
            <a:r>
              <a:rPr lang="en-US" dirty="0">
                <a:ea typeface="+mj-lt"/>
                <a:cs typeface="+mj-lt"/>
              </a:rPr>
              <a:t>Locate CID using the Course Manager Tool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E2CC9-9271-423F-AA0E-C4985B75DB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575945" lvl="1">
              <a:buFont typeface="Consolas" pitchFamily="34" charset="0"/>
              <a:buChar char="–"/>
            </a:pPr>
            <a:r>
              <a:rPr lang="en-US" sz="2400" dirty="0">
                <a:ea typeface="+mn-lt"/>
                <a:cs typeface="+mn-lt"/>
              </a:rPr>
              <a:t>Determine Search parameters for Course Manager: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Search Text:</a:t>
            </a:r>
            <a:r>
              <a:rPr lang="en-US" sz="2000" dirty="0">
                <a:ea typeface="+mn-lt"/>
                <a:cs typeface="+mn-lt"/>
              </a:rPr>
              <a:t> enter all or part of a Course Name or Display Name 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Curriculum: </a:t>
            </a:r>
            <a:r>
              <a:rPr lang="en-US" sz="2000" dirty="0">
                <a:ea typeface="+mn-lt"/>
                <a:cs typeface="+mn-lt"/>
              </a:rPr>
              <a:t>leave as ‘Any’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Subject Area:</a:t>
            </a:r>
            <a:r>
              <a:rPr lang="en-US" sz="2000" dirty="0">
                <a:ea typeface="+mn-lt"/>
                <a:cs typeface="+mn-lt"/>
              </a:rPr>
              <a:t> leave as ‘Any’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School Year:</a:t>
            </a:r>
            <a:r>
              <a:rPr lang="en-US" sz="2000" dirty="0">
                <a:ea typeface="+mn-lt"/>
                <a:cs typeface="+mn-lt"/>
              </a:rPr>
              <a:t> as needed 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Include Linked Courses?:</a:t>
            </a:r>
            <a:r>
              <a:rPr lang="en-US" sz="2000" dirty="0">
                <a:ea typeface="+mn-lt"/>
                <a:cs typeface="+mn-lt"/>
              </a:rPr>
              <a:t> Select to return courses that are links from the base 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Managed at:</a:t>
            </a:r>
            <a:r>
              <a:rPr lang="en-US" sz="2000" dirty="0">
                <a:ea typeface="+mn-lt"/>
                <a:cs typeface="+mn-lt"/>
              </a:rPr>
              <a:t> leave at the organization root</a:t>
            </a:r>
          </a:p>
          <a:p>
            <a:pPr marL="804545" lvl="2"/>
            <a:r>
              <a:rPr lang="en-US" sz="2000" b="1" dirty="0">
                <a:ea typeface="+mn-lt"/>
                <a:cs typeface="+mn-lt"/>
              </a:rPr>
              <a:t>Additional Search filters:</a:t>
            </a:r>
            <a:r>
              <a:rPr lang="en-US" sz="2000" dirty="0">
                <a:ea typeface="+mn-lt"/>
                <a:cs typeface="+mn-lt"/>
              </a:rPr>
              <a:t> </a:t>
            </a:r>
          </a:p>
          <a:p>
            <a:pPr marL="1033145" lvl="3">
              <a:buFont typeface="Consolas" pitchFamily="34" charset="0"/>
              <a:buChar char="–"/>
            </a:pPr>
            <a:r>
              <a:rPr lang="en-US" sz="1800" b="1" dirty="0">
                <a:ea typeface="+mn-lt"/>
                <a:cs typeface="+mn-lt"/>
              </a:rPr>
              <a:t>Available at:</a:t>
            </a:r>
            <a:r>
              <a:rPr lang="en-US" sz="1800" dirty="0">
                <a:ea typeface="+mn-lt"/>
                <a:cs typeface="+mn-lt"/>
              </a:rPr>
              <a:t>  Select Any location or a Specific location </a:t>
            </a:r>
            <a:endParaRPr lang="en-US" sz="18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BFE00-4366-4DF1-BDAF-BBD466B0D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</a:t>
            </a:r>
          </a:p>
        </p:txBody>
      </p:sp>
      <p:pic>
        <p:nvPicPr>
          <p:cNvPr id="8" name="Picture 7" descr="Mock-up of the Course Manager search form (fictional data)">
            <a:extLst>
              <a:ext uri="{FF2B5EF4-FFF2-40B4-BE49-F238E27FC236}">
                <a16:creationId xmlns:a16="http://schemas.microsoft.com/office/drawing/2014/main" id="{68C0311B-DF6A-4C1E-ADA6-F0C8438E6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642" y="2497240"/>
            <a:ext cx="3984741" cy="3522561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199E422-0F30-43A8-9950-5EAA6D4214C3}"/>
              </a:ext>
            </a:extLst>
          </p:cNvPr>
          <p:cNvSpPr/>
          <p:nvPr/>
        </p:nvSpPr>
        <p:spPr>
          <a:xfrm>
            <a:off x="10771639" y="5913051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2D85242B-AC29-4867-9A2A-4FC6205E8FE2}"/>
              </a:ext>
            </a:extLst>
          </p:cNvPr>
          <p:cNvSpPr/>
          <p:nvPr/>
        </p:nvSpPr>
        <p:spPr>
          <a:xfrm>
            <a:off x="104786" y="5930823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366BE1-86C7-496D-B23A-3383A55805FB}"/>
              </a:ext>
            </a:extLst>
          </p:cNvPr>
          <p:cNvSpPr/>
          <p:nvPr/>
        </p:nvSpPr>
        <p:spPr>
          <a:xfrm>
            <a:off x="4468619" y="594561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DAB625-1F9C-449C-9DF3-DE7946ABCB80}"/>
              </a:ext>
            </a:extLst>
          </p:cNvPr>
          <p:cNvSpPr txBox="1"/>
          <p:nvPr/>
        </p:nvSpPr>
        <p:spPr>
          <a:xfrm>
            <a:off x="9916368" y="6532630"/>
            <a:ext cx="169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10 of 28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07CF53-E2A4-4E4A-BEF7-27EA0EEA5CE4}"/>
              </a:ext>
            </a:extLst>
          </p:cNvPr>
          <p:cNvSpPr/>
          <p:nvPr/>
        </p:nvSpPr>
        <p:spPr>
          <a:xfrm>
            <a:off x="5975840" y="594561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2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F3AF-16EE-4C9A-B953-C6391C2BC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the video to play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A9A73-5684-489D-9B67-91A20F74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</a:t>
            </a:r>
          </a:p>
        </p:txBody>
      </p:sp>
      <p:pic>
        <p:nvPicPr>
          <p:cNvPr id="23" name="Screen Recording 22">
            <a:hlinkClick r:id="" action="ppaction://media"/>
            <a:extLst>
              <a:ext uri="{FF2B5EF4-FFF2-40B4-BE49-F238E27FC236}">
                <a16:creationId xmlns:a16="http://schemas.microsoft.com/office/drawing/2014/main" id="{8DCD0A72-F71B-4D7A-9761-55235F6B418B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74383" y="2336146"/>
            <a:ext cx="4668656" cy="3090412"/>
          </a:xfr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95E44B1D-B788-460A-B8DF-7D3FC95F8684}"/>
              </a:ext>
            </a:extLst>
          </p:cNvPr>
          <p:cNvSpPr/>
          <p:nvPr/>
        </p:nvSpPr>
        <p:spPr>
          <a:xfrm>
            <a:off x="10765503" y="588433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5FEB9643-4DC1-48DD-AFB9-5F304C9018DF}"/>
              </a:ext>
            </a:extLst>
          </p:cNvPr>
          <p:cNvSpPr/>
          <p:nvPr/>
        </p:nvSpPr>
        <p:spPr>
          <a:xfrm>
            <a:off x="315262" y="5928951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DDDF6-0A0D-44DC-8DC2-9DBE90824F27}"/>
              </a:ext>
            </a:extLst>
          </p:cNvPr>
          <p:cNvSpPr/>
          <p:nvPr/>
        </p:nvSpPr>
        <p:spPr>
          <a:xfrm>
            <a:off x="4702282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BF6DDC-DE5B-4D1A-974A-0FF924C4428A}"/>
              </a:ext>
            </a:extLst>
          </p:cNvPr>
          <p:cNvSpPr txBox="1"/>
          <p:nvPr/>
        </p:nvSpPr>
        <p:spPr>
          <a:xfrm>
            <a:off x="9916368" y="6532630"/>
            <a:ext cx="169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11 of 28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F8274B-7207-4582-94DD-5CB67A4624AB}"/>
              </a:ext>
            </a:extLst>
          </p:cNvPr>
          <p:cNvSpPr/>
          <p:nvPr/>
        </p:nvSpPr>
        <p:spPr>
          <a:xfrm>
            <a:off x="6208711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5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A0A67-25CE-463B-8D0E-9F26D2D4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2 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67208-3973-4A0F-B46C-DA9ABE5FD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Now it is your turn!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Using the </a:t>
            </a:r>
            <a:r>
              <a:rPr lang="en-US" u="sng" dirty="0">
                <a:ea typeface="+mn-lt"/>
                <a:cs typeface="+mn-lt"/>
                <a:hlinkClick r:id="rId2"/>
              </a:rPr>
              <a:t>Course Manager Tool</a:t>
            </a:r>
            <a:r>
              <a:rPr lang="en-US" dirty="0">
                <a:ea typeface="+mn-lt"/>
                <a:cs typeface="+mn-lt"/>
              </a:rPr>
              <a:t>, which CID is correct for the following criteria: The 23/24 School Year American Government course for Nevada locations?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 140998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 141123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 156743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121311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F30EA-C62B-41D8-B4D0-217235D86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9185BDD-DAD9-496B-AC78-27801CFE3137}"/>
              </a:ext>
            </a:extLst>
          </p:cNvPr>
          <p:cNvSpPr/>
          <p:nvPr/>
        </p:nvSpPr>
        <p:spPr>
          <a:xfrm>
            <a:off x="10803910" y="588433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E31925BC-F045-4ACB-9E1B-B81A54764DD0}"/>
              </a:ext>
            </a:extLst>
          </p:cNvPr>
          <p:cNvSpPr/>
          <p:nvPr/>
        </p:nvSpPr>
        <p:spPr>
          <a:xfrm>
            <a:off x="113719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230810-DCB3-4D95-A96A-8E257475F1C2}"/>
              </a:ext>
            </a:extLst>
          </p:cNvPr>
          <p:cNvSpPr/>
          <p:nvPr/>
        </p:nvSpPr>
        <p:spPr>
          <a:xfrm>
            <a:off x="4729681" y="574454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9E727A-3C04-480E-A1A6-3402E7FCDCEF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12 of 28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A4A71C-FB5B-43B2-828C-DBDF856D5EAB}"/>
              </a:ext>
            </a:extLst>
          </p:cNvPr>
          <p:cNvSpPr/>
          <p:nvPr/>
        </p:nvSpPr>
        <p:spPr>
          <a:xfrm>
            <a:off x="6239514" y="574454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27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037F-9B04-45A9-8AE6-A8517884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Topic 3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9FB76-25BA-4481-B88D-DCB748E1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4013" y="2554552"/>
            <a:ext cx="2477041" cy="2283824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  <a:ea typeface="+mj-lt"/>
                <a:cs typeface="+mj-lt"/>
              </a:rPr>
              <a:t>Determine a base course vs. a linked course in the Course Manager Tool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1EEB5C8-4BEF-4574-ACEC-6DBED4EC642B}"/>
              </a:ext>
            </a:extLst>
          </p:cNvPr>
          <p:cNvSpPr/>
          <p:nvPr/>
        </p:nvSpPr>
        <p:spPr>
          <a:xfrm>
            <a:off x="10722702" y="5837013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526203-D63C-41C0-9DEA-A05AFE4E484F}"/>
              </a:ext>
            </a:extLst>
          </p:cNvPr>
          <p:cNvSpPr/>
          <p:nvPr/>
        </p:nvSpPr>
        <p:spPr>
          <a:xfrm>
            <a:off x="9311054" y="583701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D1B23-CE33-4778-A204-0ED5DCF9180E}"/>
              </a:ext>
            </a:extLst>
          </p:cNvPr>
          <p:cNvSpPr/>
          <p:nvPr/>
        </p:nvSpPr>
        <p:spPr>
          <a:xfrm>
            <a:off x="660346" y="547094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91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D86C4-4AA6-4EDC-A32D-1879E1313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Topic 3: </a:t>
            </a:r>
            <a:r>
              <a:rPr lang="en-US" sz="3200" dirty="0">
                <a:ea typeface="+mj-lt"/>
                <a:cs typeface="+mj-lt"/>
              </a:rPr>
              <a:t>Determine a base course vs. a linked course in the Course Manager Tool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3120-814E-4DF1-B0C7-4F710F64F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525" y="2468032"/>
            <a:ext cx="3715984" cy="3416300"/>
          </a:xfrm>
        </p:spPr>
        <p:txBody>
          <a:bodyPr/>
          <a:lstStyle/>
          <a:p>
            <a:r>
              <a:rPr lang="en-US" dirty="0">
                <a:ea typeface="+mn-lt"/>
                <a:cs typeface="+mn-lt"/>
              </a:rPr>
              <a:t>Base Course vs. Linked Course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On the Course Manager, if no Base Course ID is listed in the ‘Base Course ID’ column, then it is a base course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On the Course Manager, if a course is a linked course, then it will have a CID listed in the ‘Base Course ID’ column </a:t>
            </a: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27295-3B8A-4276-B986-3B5AC8821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3</a:t>
            </a:r>
          </a:p>
        </p:txBody>
      </p:sp>
      <p:pic>
        <p:nvPicPr>
          <p:cNvPr id="7" name="Picture 4" descr="Mock-up of search results showing base and linked courses (fictional data)">
            <a:extLst>
              <a:ext uri="{FF2B5EF4-FFF2-40B4-BE49-F238E27FC236}">
                <a16:creationId xmlns:a16="http://schemas.microsoft.com/office/drawing/2014/main" id="{354CE713-BC78-45AF-BC2C-830B9BA26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721" y="2816836"/>
            <a:ext cx="2384691" cy="3097595"/>
          </a:xfrm>
          <a:prstGeom prst="rect">
            <a:avLst/>
          </a:prstGeom>
        </p:spPr>
      </p:pic>
      <p:pic>
        <p:nvPicPr>
          <p:cNvPr id="8" name="Picture 5" descr="Mock-up of search results showing linked courses (fictional data)">
            <a:extLst>
              <a:ext uri="{FF2B5EF4-FFF2-40B4-BE49-F238E27FC236}">
                <a16:creationId xmlns:a16="http://schemas.microsoft.com/office/drawing/2014/main" id="{70B870FC-5280-4182-AB01-33AEBDB88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8695" y="2867771"/>
            <a:ext cx="2367513" cy="30466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E4472C-C47B-475C-B9F7-3BB88FC042E3}"/>
              </a:ext>
            </a:extLst>
          </p:cNvPr>
          <p:cNvSpPr txBox="1"/>
          <p:nvPr/>
        </p:nvSpPr>
        <p:spPr>
          <a:xfrm>
            <a:off x="5535660" y="2381250"/>
            <a:ext cx="178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 Courses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393186-2839-4825-89EB-F1CECF9B700A}"/>
              </a:ext>
            </a:extLst>
          </p:cNvPr>
          <p:cNvSpPr txBox="1"/>
          <p:nvPr/>
        </p:nvSpPr>
        <p:spPr>
          <a:xfrm>
            <a:off x="8963867" y="238125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Linked Courses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3041D9-1DE2-43E9-9891-8C774B19433F}"/>
              </a:ext>
            </a:extLst>
          </p:cNvPr>
          <p:cNvSpPr/>
          <p:nvPr/>
        </p:nvSpPr>
        <p:spPr>
          <a:xfrm>
            <a:off x="10868867" y="5972450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0CDC6098-5634-4BD7-9862-0ABE7E84473A}"/>
              </a:ext>
            </a:extLst>
          </p:cNvPr>
          <p:cNvSpPr/>
          <p:nvPr/>
        </p:nvSpPr>
        <p:spPr>
          <a:xfrm>
            <a:off x="147417" y="5990222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EAE001-502A-40AE-BCA5-7AFFDF98F975}"/>
              </a:ext>
            </a:extLst>
          </p:cNvPr>
          <p:cNvSpPr/>
          <p:nvPr/>
        </p:nvSpPr>
        <p:spPr>
          <a:xfrm>
            <a:off x="4814101" y="599022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7A34FC-2FFF-4BE5-93AE-76F74AD1AA26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14 of 28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910D07-CCB9-40A7-95CF-ED9B82A772A5}"/>
              </a:ext>
            </a:extLst>
          </p:cNvPr>
          <p:cNvSpPr/>
          <p:nvPr/>
        </p:nvSpPr>
        <p:spPr>
          <a:xfrm>
            <a:off x="6408141" y="597245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8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AF38-AD5F-47C6-9591-9B33493EF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the video to play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F8319-2FA9-45D2-A14D-9FFCEC06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3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A4DE506-B756-42AD-A80C-25F4882B5EAE}"/>
              </a:ext>
            </a:extLst>
          </p:cNvPr>
          <p:cNvSpPr/>
          <p:nvPr/>
        </p:nvSpPr>
        <p:spPr>
          <a:xfrm>
            <a:off x="10803910" y="5972160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A48CA698-4523-4594-8C5A-0A5E2CDC3829}"/>
              </a:ext>
            </a:extLst>
          </p:cNvPr>
          <p:cNvSpPr/>
          <p:nvPr/>
        </p:nvSpPr>
        <p:spPr>
          <a:xfrm>
            <a:off x="113719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E7F231-B053-4F04-AB5A-726D409771DD}"/>
              </a:ext>
            </a:extLst>
          </p:cNvPr>
          <p:cNvSpPr/>
          <p:nvPr/>
        </p:nvSpPr>
        <p:spPr>
          <a:xfrm>
            <a:off x="8729748" y="600770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Screen Recording 10">
            <a:hlinkClick r:id="" action="ppaction://media"/>
            <a:extLst>
              <a:ext uri="{FF2B5EF4-FFF2-40B4-BE49-F238E27FC236}">
                <a16:creationId xmlns:a16="http://schemas.microsoft.com/office/drawing/2014/main" id="{B746F7E0-59EA-4515-B76C-57232E8D453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73642" y="2475857"/>
            <a:ext cx="5025251" cy="42995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5D9170-874E-40AB-8E9C-6A0B04985BB4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15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64B0A9-A05C-47C3-BB10-97316FF0ADEE}"/>
              </a:ext>
            </a:extLst>
          </p:cNvPr>
          <p:cNvSpPr/>
          <p:nvPr/>
        </p:nvSpPr>
        <p:spPr>
          <a:xfrm>
            <a:off x="1938175" y="5989931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3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8D432-E69A-472D-A5F1-E721D3EBF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3 Practice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050F6-70F2-4249-98B7-3DC22ECD3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Now it is your turn!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Using the </a:t>
            </a:r>
            <a:r>
              <a:rPr lang="en-US" u="sng" dirty="0">
                <a:ea typeface="+mn-lt"/>
                <a:cs typeface="+mn-lt"/>
                <a:hlinkClick r:id="rId2"/>
              </a:rPr>
              <a:t>Course Manager Tool</a:t>
            </a:r>
            <a:r>
              <a:rPr lang="en-US" dirty="0">
                <a:ea typeface="+mn-lt"/>
                <a:cs typeface="+mn-lt"/>
              </a:rPr>
              <a:t>, which CID is the national base course for the 23/24 American Government course?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 140627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 141123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 156743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121311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F2D23-F72B-4E59-BB67-1AF4C88B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3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ABAE5D6-C281-4B55-8C5D-A9983B358556}"/>
              </a:ext>
            </a:extLst>
          </p:cNvPr>
          <p:cNvSpPr/>
          <p:nvPr/>
        </p:nvSpPr>
        <p:spPr>
          <a:xfrm>
            <a:off x="10846547" y="5959065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ED063415-1424-4B29-B1CD-15D153557C1B}"/>
              </a:ext>
            </a:extLst>
          </p:cNvPr>
          <p:cNvSpPr/>
          <p:nvPr/>
        </p:nvSpPr>
        <p:spPr>
          <a:xfrm>
            <a:off x="71082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581B45-C793-4862-812F-454F6F767206}"/>
              </a:ext>
            </a:extLst>
          </p:cNvPr>
          <p:cNvSpPr/>
          <p:nvPr/>
        </p:nvSpPr>
        <p:spPr>
          <a:xfrm>
            <a:off x="4904563" y="5892371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B4F07-E7DA-4915-9915-1E9791497E79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16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70DD0A-E849-4E66-8F30-C68CCE6CFB39}"/>
              </a:ext>
            </a:extLst>
          </p:cNvPr>
          <p:cNvSpPr/>
          <p:nvPr/>
        </p:nvSpPr>
        <p:spPr>
          <a:xfrm>
            <a:off x="6298223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19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037F-9B04-45A9-8AE6-A8517884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Topic 4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9FB76-25BA-4481-B88D-DCB748E1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2239649" cy="228382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Locate CID using a Course Metadata Report (CMR)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8CFA5AA-505E-4A59-B2C7-2D20B6B30DB3}"/>
              </a:ext>
            </a:extLst>
          </p:cNvPr>
          <p:cNvSpPr/>
          <p:nvPr/>
        </p:nvSpPr>
        <p:spPr>
          <a:xfrm>
            <a:off x="10839080" y="5870264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628A9B-C767-4E1D-B600-4FE58ABF89DF}"/>
              </a:ext>
            </a:extLst>
          </p:cNvPr>
          <p:cNvSpPr/>
          <p:nvPr/>
        </p:nvSpPr>
        <p:spPr>
          <a:xfrm>
            <a:off x="9488535" y="5905807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18E2C-A35F-4F92-9C41-C7EEA689D4B8}"/>
              </a:ext>
            </a:extLst>
          </p:cNvPr>
          <p:cNvSpPr/>
          <p:nvPr/>
        </p:nvSpPr>
        <p:spPr>
          <a:xfrm>
            <a:off x="660346" y="548642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9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D3D01-7CA7-44C5-9FE6-46E073D9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4: Locate CID using a Course Metadata Report (CMR)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3B91A-4CE7-4BE3-94B6-C002705F4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3935792" cy="3416300"/>
          </a:xfrm>
        </p:spPr>
        <p:txBody>
          <a:bodyPr/>
          <a:lstStyle/>
          <a:p>
            <a:r>
              <a:rPr lang="en-US" dirty="0"/>
              <a:t>There are two types of reports that can be used:</a:t>
            </a:r>
          </a:p>
          <a:p>
            <a:pPr lvl="1"/>
            <a:r>
              <a:rPr lang="en-US" sz="2400" dirty="0"/>
              <a:t>Full (any and all locations)</a:t>
            </a:r>
          </a:p>
          <a:p>
            <a:pPr lvl="1"/>
            <a:r>
              <a:rPr lang="en-US" sz="2400" dirty="0"/>
              <a:t>Specific Location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9C682-452C-450B-9FEA-F1176287A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pic>
        <p:nvPicPr>
          <p:cNvPr id="7" name="Picture 4" descr="Mock-up of the Course Metadata Report settings with Any location selected (fictional data)">
            <a:extLst>
              <a:ext uri="{FF2B5EF4-FFF2-40B4-BE49-F238E27FC236}">
                <a16:creationId xmlns:a16="http://schemas.microsoft.com/office/drawing/2014/main" id="{7F36F28D-2893-42A8-8E5E-DCB46E18F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242" y="2682725"/>
            <a:ext cx="5756344" cy="3105449"/>
          </a:xfrm>
          <a:prstGeom prst="rect">
            <a:avLst/>
          </a:prstGeom>
          <a:noFill/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4C839D58-A1B2-44FC-9EDC-214B786E3BE1}"/>
              </a:ext>
            </a:extLst>
          </p:cNvPr>
          <p:cNvSpPr/>
          <p:nvPr/>
        </p:nvSpPr>
        <p:spPr>
          <a:xfrm>
            <a:off x="10831400" y="5912458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4A52906B-E401-451F-91DF-529505FD9FA5}"/>
              </a:ext>
            </a:extLst>
          </p:cNvPr>
          <p:cNvSpPr/>
          <p:nvPr/>
        </p:nvSpPr>
        <p:spPr>
          <a:xfrm>
            <a:off x="80607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57E504-F3E4-4F5F-82A1-003C7ED71D36}"/>
              </a:ext>
            </a:extLst>
          </p:cNvPr>
          <p:cNvSpPr/>
          <p:nvPr/>
        </p:nvSpPr>
        <p:spPr>
          <a:xfrm>
            <a:off x="4841707" y="5971447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9317F-DDE0-453B-B12B-2457A4C2C179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18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54B54E-D1DF-4FE9-88CD-F6A518596DA8}"/>
              </a:ext>
            </a:extLst>
          </p:cNvPr>
          <p:cNvSpPr/>
          <p:nvPr/>
        </p:nvSpPr>
        <p:spPr>
          <a:xfrm>
            <a:off x="6176376" y="596045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65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233D-0D5E-4FCE-A044-D17422365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to Run a Course Metadata Report (CMR)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52B92-F775-454E-82F4-899554D5D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4941046" cy="34163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On the Courses Metadata Report (Beta) screen select data as needed:</a:t>
            </a:r>
          </a:p>
          <a:p>
            <a:pPr marL="575945" lvl="1">
              <a:buFont typeface="Consolas" pitchFamily="34" charset="0"/>
              <a:buChar char="–"/>
            </a:pPr>
            <a:r>
              <a:rPr lang="en-US" sz="1800" b="1" dirty="0"/>
              <a:t>School Year(s):</a:t>
            </a:r>
            <a:r>
              <a:rPr lang="en-US" sz="1800" dirty="0"/>
              <a:t> Select SY needed  </a:t>
            </a:r>
          </a:p>
          <a:p>
            <a:pPr marL="575945" lvl="1">
              <a:buFont typeface="Consolas" pitchFamily="34" charset="0"/>
              <a:buChar char="–"/>
            </a:pPr>
            <a:r>
              <a:rPr lang="en-US" sz="1800" b="1" dirty="0"/>
              <a:t>Output Type:</a:t>
            </a:r>
            <a:r>
              <a:rPr lang="en-US" sz="1800" dirty="0"/>
              <a:t> leave as ‘Generate report in Excel’</a:t>
            </a:r>
          </a:p>
          <a:p>
            <a:pPr marL="575945" lvl="1">
              <a:buFont typeface="Consolas" pitchFamily="34" charset="0"/>
              <a:buChar char="–"/>
            </a:pPr>
            <a:r>
              <a:rPr lang="en-US" sz="1800" b="1" dirty="0"/>
              <a:t>Managed at:</a:t>
            </a:r>
            <a:r>
              <a:rPr lang="en-US" sz="1800" dirty="0"/>
              <a:t> leave at the organization root</a:t>
            </a:r>
          </a:p>
          <a:p>
            <a:pPr marL="575945" lvl="1">
              <a:buFont typeface="Consolas" pitchFamily="34" charset="0"/>
              <a:buChar char="–"/>
            </a:pPr>
            <a:r>
              <a:rPr lang="en-US" sz="1800" b="1" dirty="0"/>
              <a:t>Available at:</a:t>
            </a:r>
            <a:r>
              <a:rPr lang="en-US" sz="1800" dirty="0"/>
              <a:t>  Any location or Specific location </a:t>
            </a:r>
          </a:p>
          <a:p>
            <a:r>
              <a:rPr lang="en-US" sz="2000" dirty="0"/>
              <a:t>Click Generate Report  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F571A-BC6A-445C-9299-D66830015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pic>
        <p:nvPicPr>
          <p:cNvPr id="7" name="Picture 5" descr="Mock-up of the Course Metadata Report settings with Generate Report highlighted (fictional data)">
            <a:extLst>
              <a:ext uri="{FF2B5EF4-FFF2-40B4-BE49-F238E27FC236}">
                <a16:creationId xmlns:a16="http://schemas.microsoft.com/office/drawing/2014/main" id="{AD910479-E17C-4E06-ACAB-130C675A6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047" y="2873004"/>
            <a:ext cx="5310762" cy="3011328"/>
          </a:xfrm>
          <a:prstGeom prst="rect">
            <a:avLst/>
          </a:prstGeom>
          <a:noFill/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C52D586-31D5-471B-87E9-0BD795D0525D}"/>
              </a:ext>
            </a:extLst>
          </p:cNvPr>
          <p:cNvSpPr/>
          <p:nvPr/>
        </p:nvSpPr>
        <p:spPr>
          <a:xfrm>
            <a:off x="10839080" y="5917274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C4E20EE7-98A8-4C3C-8E01-67A0268D51D2}"/>
              </a:ext>
            </a:extLst>
          </p:cNvPr>
          <p:cNvSpPr/>
          <p:nvPr/>
        </p:nvSpPr>
        <p:spPr>
          <a:xfrm>
            <a:off x="78549" y="6044811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5A9F4-3230-4FCF-A99E-7C0BCFD25D9C}"/>
              </a:ext>
            </a:extLst>
          </p:cNvPr>
          <p:cNvSpPr/>
          <p:nvPr/>
        </p:nvSpPr>
        <p:spPr>
          <a:xfrm>
            <a:off x="4767702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BA8247-9FE0-44C0-97DB-E39866EF4D00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19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E5B208-9B24-4717-906A-19008ADB41D8}"/>
              </a:ext>
            </a:extLst>
          </p:cNvPr>
          <p:cNvSpPr/>
          <p:nvPr/>
        </p:nvSpPr>
        <p:spPr>
          <a:xfrm>
            <a:off x="6343121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30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C621D-7702-4F45-A29C-40E1AEB0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the video to play</a:t>
            </a:r>
          </a:p>
        </p:txBody>
      </p:sp>
      <p:pic>
        <p:nvPicPr>
          <p:cNvPr id="7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5CCAA728-9143-4945-8C25-BF8BFBB86BE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83824" y="2308762"/>
            <a:ext cx="4424351" cy="4316916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EE308-41A6-4F90-9100-1997C14F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014058A-0B01-410E-BFEC-BDCC947E621B}"/>
              </a:ext>
            </a:extLst>
          </p:cNvPr>
          <p:cNvSpPr/>
          <p:nvPr/>
        </p:nvSpPr>
        <p:spPr>
          <a:xfrm>
            <a:off x="10838453" y="5948713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Left 8">
            <a:hlinkClick r:id="rId6" action="ppaction://hlinksldjump"/>
            <a:extLst>
              <a:ext uri="{FF2B5EF4-FFF2-40B4-BE49-F238E27FC236}">
                <a16:creationId xmlns:a16="http://schemas.microsoft.com/office/drawing/2014/main" id="{1EE210F4-1507-4120-A397-4672843935FB}"/>
              </a:ext>
            </a:extLst>
          </p:cNvPr>
          <p:cNvSpPr/>
          <p:nvPr/>
        </p:nvSpPr>
        <p:spPr>
          <a:xfrm>
            <a:off x="62102" y="6002028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068D4F-116C-419C-904B-B476CA70833F}"/>
              </a:ext>
            </a:extLst>
          </p:cNvPr>
          <p:cNvSpPr/>
          <p:nvPr/>
        </p:nvSpPr>
        <p:spPr>
          <a:xfrm>
            <a:off x="8806297" y="5966485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1A7D2B-8003-41E8-B197-B6B98DCD13B4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20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C26F27-A7EA-435E-98F0-E1CA63A00A5A}"/>
              </a:ext>
            </a:extLst>
          </p:cNvPr>
          <p:cNvSpPr/>
          <p:nvPr/>
        </p:nvSpPr>
        <p:spPr>
          <a:xfrm>
            <a:off x="2124077" y="599872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A031-E9E1-4562-B532-3C6A5BAD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Items to filter on a CMR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7AC23-EA86-4C6F-8EBC-8D793A2F0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8598" y="3033346"/>
            <a:ext cx="2269760" cy="1843470"/>
          </a:xfrm>
        </p:spPr>
        <p:txBody>
          <a:bodyPr/>
          <a:lstStyle/>
          <a:p>
            <a:r>
              <a:rPr lang="en-US" dirty="0"/>
              <a:t>Location</a:t>
            </a:r>
          </a:p>
          <a:p>
            <a:r>
              <a:rPr lang="en-US" dirty="0"/>
              <a:t>School Year</a:t>
            </a:r>
          </a:p>
          <a:p>
            <a:r>
              <a:rPr lang="en-US" dirty="0"/>
              <a:t>Subject</a:t>
            </a:r>
          </a:p>
          <a:p>
            <a:r>
              <a:rPr lang="en-US" dirty="0"/>
              <a:t>Grade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3D6AF-9148-4135-8656-28C79D9B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pic>
        <p:nvPicPr>
          <p:cNvPr id="12" name="Screen Recording 11">
            <a:hlinkClick r:id="" action="ppaction://media"/>
            <a:extLst>
              <a:ext uri="{FF2B5EF4-FFF2-40B4-BE49-F238E27FC236}">
                <a16:creationId xmlns:a16="http://schemas.microsoft.com/office/drawing/2014/main" id="{E22E8C39-75CB-478C-B09C-2E56A821C3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3976" y="2402027"/>
            <a:ext cx="6668117" cy="3893265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6C22994-BAAB-4C93-B420-8E102A6E5E09}"/>
              </a:ext>
            </a:extLst>
          </p:cNvPr>
          <p:cNvSpPr/>
          <p:nvPr/>
        </p:nvSpPr>
        <p:spPr>
          <a:xfrm>
            <a:off x="10834976" y="5948120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6937F861-64A4-493D-B9B7-C702726547DB}"/>
              </a:ext>
            </a:extLst>
          </p:cNvPr>
          <p:cNvSpPr/>
          <p:nvPr/>
        </p:nvSpPr>
        <p:spPr>
          <a:xfrm>
            <a:off x="82653" y="6019206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A2FA9-0AF1-401B-A1C1-80C4850C6BCB}"/>
              </a:ext>
            </a:extLst>
          </p:cNvPr>
          <p:cNvSpPr/>
          <p:nvPr/>
        </p:nvSpPr>
        <p:spPr>
          <a:xfrm>
            <a:off x="9121653" y="6180990"/>
            <a:ext cx="856371" cy="57915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8CAD-5613-4157-A7D5-F7C7FA508F61}"/>
              </a:ext>
            </a:extLst>
          </p:cNvPr>
          <p:cNvSpPr txBox="1"/>
          <p:nvPr/>
        </p:nvSpPr>
        <p:spPr>
          <a:xfrm>
            <a:off x="10105879" y="6566685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21 of 28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02AC38-0646-48FD-999B-70AF3C032ADE}"/>
              </a:ext>
            </a:extLst>
          </p:cNvPr>
          <p:cNvSpPr/>
          <p:nvPr/>
        </p:nvSpPr>
        <p:spPr>
          <a:xfrm>
            <a:off x="1501952" y="6222583"/>
            <a:ext cx="618315" cy="53755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9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A03B4-5863-4D6D-8E0D-CD28DEFC2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Topic 4 Practice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FF347-F4FB-46EE-99C3-B6E38F130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Select the correct answer: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ea typeface="+mn-lt"/>
                <a:cs typeface="+mn-lt"/>
              </a:rPr>
              <a:t>Using the </a:t>
            </a:r>
            <a:r>
              <a:rPr lang="en-US" u="sng" dirty="0">
                <a:ea typeface="+mn-lt"/>
                <a:cs typeface="+mn-lt"/>
                <a:hlinkClick r:id="rId2"/>
              </a:rPr>
              <a:t>Course Metadata Report</a:t>
            </a:r>
            <a:r>
              <a:rPr lang="en-US" dirty="0">
                <a:ea typeface="+mn-lt"/>
                <a:cs typeface="+mn-lt"/>
              </a:rPr>
              <a:t>, which CID is correct for the following criteria: The 23/24 School Year Economics course for Colorado locations?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 110998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 117486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 116743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121311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71E09-5240-48A1-AE34-DEB2FAF0E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795C432-A9BF-49CA-BDD0-76B597129DB3}"/>
              </a:ext>
            </a:extLst>
          </p:cNvPr>
          <p:cNvSpPr/>
          <p:nvPr/>
        </p:nvSpPr>
        <p:spPr>
          <a:xfrm>
            <a:off x="10826804" y="5914065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7CB504CE-7C57-4ED5-B5E2-73349F879B8B}"/>
              </a:ext>
            </a:extLst>
          </p:cNvPr>
          <p:cNvSpPr/>
          <p:nvPr/>
        </p:nvSpPr>
        <p:spPr>
          <a:xfrm>
            <a:off x="90825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D10C2-ADBA-42E5-A60E-455C10338DC4}"/>
              </a:ext>
            </a:extLst>
          </p:cNvPr>
          <p:cNvSpPr/>
          <p:nvPr/>
        </p:nvSpPr>
        <p:spPr>
          <a:xfrm>
            <a:off x="4755201" y="590700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6C4612-EB95-46C5-AEC1-785C92CE1B46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22 of 28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BE7DA-7E4A-4CF0-AE6E-5A9E07DD8D54}"/>
              </a:ext>
            </a:extLst>
          </p:cNvPr>
          <p:cNvSpPr/>
          <p:nvPr/>
        </p:nvSpPr>
        <p:spPr>
          <a:xfrm>
            <a:off x="6096000" y="589823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037F-9B04-45A9-8AE6-A8517884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Topic 5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9FB76-25BA-4481-B88D-DCB748E1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5560" y="2677644"/>
            <a:ext cx="2222064" cy="228382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Determine a base course vs. a linked course from a CMR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9713800-E0C3-4424-8C6A-583078C99A3B}"/>
              </a:ext>
            </a:extLst>
          </p:cNvPr>
          <p:cNvSpPr/>
          <p:nvPr/>
        </p:nvSpPr>
        <p:spPr>
          <a:xfrm>
            <a:off x="10847392" y="5936765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2A3F26-BBEE-452B-85D6-5B5FE4AC8AEC}"/>
              </a:ext>
            </a:extLst>
          </p:cNvPr>
          <p:cNvSpPr/>
          <p:nvPr/>
        </p:nvSpPr>
        <p:spPr>
          <a:xfrm>
            <a:off x="9659985" y="595453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B6BEA5-155D-4BD9-ABDF-92707ED7EE2C}"/>
              </a:ext>
            </a:extLst>
          </p:cNvPr>
          <p:cNvSpPr/>
          <p:nvPr/>
        </p:nvSpPr>
        <p:spPr>
          <a:xfrm>
            <a:off x="660346" y="544480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5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4F9B-B9A1-4B79-92C2-39D15B197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5: Determine a base course vs. a linked course from a CMR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FD31D-1FA4-4A87-A636-E21F5B143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603500"/>
            <a:ext cx="3355500" cy="3416300"/>
          </a:xfrm>
        </p:spPr>
        <p:txBody>
          <a:bodyPr/>
          <a:lstStyle/>
          <a:p>
            <a:r>
              <a:rPr lang="en-US" dirty="0"/>
              <a:t>On a CMR, </a:t>
            </a:r>
            <a:r>
              <a:rPr lang="en-US" dirty="0">
                <a:ea typeface="+mn-lt"/>
                <a:cs typeface="+mn-lt"/>
              </a:rPr>
              <a:t>if no Base Course ID is listed in the ‘Base Course ID’ column, then it is a base course</a:t>
            </a:r>
          </a:p>
          <a:p>
            <a:r>
              <a:rPr lang="en-US" dirty="0"/>
              <a:t>On a CMR, </a:t>
            </a:r>
            <a:r>
              <a:rPr lang="en-US" dirty="0">
                <a:ea typeface="+mn-lt"/>
                <a:cs typeface="+mn-lt"/>
              </a:rPr>
              <a:t>if a course is a linked course, then it will have a CID listed in the ‘Base Course ID’ column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A3880-9523-41F7-BD59-5DF190EA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pic>
        <p:nvPicPr>
          <p:cNvPr id="7" name="Picture 4" descr="Mock-up of a Course Metadata Report spreadsheet showing base and linked courses (fictional data)">
            <a:extLst>
              <a:ext uri="{FF2B5EF4-FFF2-40B4-BE49-F238E27FC236}">
                <a16:creationId xmlns:a16="http://schemas.microsoft.com/office/drawing/2014/main" id="{E3E01E75-B0C8-4B68-9F8F-971313EA7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175" y="2988185"/>
            <a:ext cx="6477515" cy="1336437"/>
          </a:xfrm>
          <a:prstGeom prst="rect">
            <a:avLst/>
          </a:prstGeom>
          <a:noFill/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A8B217F-7D44-4CBB-852D-2FDB06A4DA52}"/>
              </a:ext>
            </a:extLst>
          </p:cNvPr>
          <p:cNvSpPr/>
          <p:nvPr/>
        </p:nvSpPr>
        <p:spPr>
          <a:xfrm>
            <a:off x="10863705" y="5914065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FFCE6F5E-6017-4900-A041-D20358EB7D1A}"/>
              </a:ext>
            </a:extLst>
          </p:cNvPr>
          <p:cNvSpPr/>
          <p:nvPr/>
        </p:nvSpPr>
        <p:spPr>
          <a:xfrm>
            <a:off x="36850" y="6044811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08BE12-2D0C-43B6-9CCE-86FF03EF4A1D}"/>
              </a:ext>
            </a:extLst>
          </p:cNvPr>
          <p:cNvSpPr/>
          <p:nvPr/>
        </p:nvSpPr>
        <p:spPr>
          <a:xfrm>
            <a:off x="4830610" y="594960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1D780F-7C37-46AF-AC4B-111F6BEB6FC1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24 of 28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B95CAF-8B62-469F-B271-FE1B63E0E0E9}"/>
              </a:ext>
            </a:extLst>
          </p:cNvPr>
          <p:cNvSpPr/>
          <p:nvPr/>
        </p:nvSpPr>
        <p:spPr>
          <a:xfrm>
            <a:off x="6139980" y="593183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0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75E17-A789-4B22-A539-4DE9E9CB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the video to play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574D2-9ED2-417B-A34E-C6EAD10C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pic>
        <p:nvPicPr>
          <p:cNvPr id="7" name="Screen Recording 3">
            <a:hlinkClick r:id="" action="ppaction://media"/>
            <a:extLst>
              <a:ext uri="{FF2B5EF4-FFF2-40B4-BE49-F238E27FC236}">
                <a16:creationId xmlns:a16="http://schemas.microsoft.com/office/drawing/2014/main" id="{C45CFAE2-6652-4944-83D0-6039E43DA7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44511" y="2393722"/>
            <a:ext cx="6737586" cy="3933825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2B4B6B4C-8AD5-41BF-86C3-E8B29BE7B099}"/>
              </a:ext>
            </a:extLst>
          </p:cNvPr>
          <p:cNvSpPr/>
          <p:nvPr/>
        </p:nvSpPr>
        <p:spPr>
          <a:xfrm>
            <a:off x="36850" y="6044811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0CC4A1-7EED-412D-96C4-A31F7C8A0924}"/>
              </a:ext>
            </a:extLst>
          </p:cNvPr>
          <p:cNvSpPr/>
          <p:nvPr/>
        </p:nvSpPr>
        <p:spPr>
          <a:xfrm>
            <a:off x="9251865" y="6063789"/>
            <a:ext cx="825121" cy="64880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D6A402F-A8DF-4DB0-B38C-7D569F1240C3}"/>
              </a:ext>
            </a:extLst>
          </p:cNvPr>
          <p:cNvSpPr/>
          <p:nvPr/>
        </p:nvSpPr>
        <p:spPr>
          <a:xfrm>
            <a:off x="10880779" y="592593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87CFE-C018-488E-AB3E-3334AD60EF30}"/>
              </a:ext>
            </a:extLst>
          </p:cNvPr>
          <p:cNvSpPr txBox="1"/>
          <p:nvPr/>
        </p:nvSpPr>
        <p:spPr>
          <a:xfrm>
            <a:off x="10098314" y="6536788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25 of 28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1C9D8C-E1A6-414B-9DE3-CFBEDF6DF609}"/>
              </a:ext>
            </a:extLst>
          </p:cNvPr>
          <p:cNvSpPr/>
          <p:nvPr/>
        </p:nvSpPr>
        <p:spPr>
          <a:xfrm>
            <a:off x="1546586" y="6218961"/>
            <a:ext cx="641201" cy="41938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5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BC7C-4920-4F57-9D87-5407BB3A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Topic 5 Practice Question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ED617-3CC1-42B8-B7C2-3303249FE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Select the correct answer: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ea typeface="+mn-lt"/>
                <a:cs typeface="+mn-lt"/>
              </a:rPr>
              <a:t>Using a </a:t>
            </a:r>
            <a:r>
              <a:rPr lang="en-US" u="sng" dirty="0">
                <a:ea typeface="+mn-lt"/>
                <a:cs typeface="+mn-lt"/>
                <a:hlinkClick r:id="rId2"/>
              </a:rPr>
              <a:t>Course Metadata Report</a:t>
            </a:r>
            <a:r>
              <a:rPr lang="en-US" dirty="0">
                <a:ea typeface="+mn-lt"/>
                <a:cs typeface="+mn-lt"/>
              </a:rPr>
              <a:t>, which CID is the national base course for the 23/24 Geography and Society course?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 121311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 141123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 156743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 149418</a:t>
            </a:r>
            <a:endParaRPr lang="en-US" dirty="0">
              <a:solidFill>
                <a:schemeClr val="accent1">
                  <a:lumMod val="50000"/>
                </a:schemeClr>
              </a:solidFill>
              <a:ea typeface="+mn-lt"/>
              <a:cs typeface="+mn-lt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522D0-51B8-487B-B03D-9CDBAAC9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FA8B083-61A7-4860-8B2D-CFFE375246C6}"/>
              </a:ext>
            </a:extLst>
          </p:cNvPr>
          <p:cNvSpPr/>
          <p:nvPr/>
        </p:nvSpPr>
        <p:spPr>
          <a:xfrm>
            <a:off x="10786836" y="5914065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4E9314CA-FB06-4FD4-84E9-A7A0D0A35B06}"/>
              </a:ext>
            </a:extLst>
          </p:cNvPr>
          <p:cNvSpPr/>
          <p:nvPr/>
        </p:nvSpPr>
        <p:spPr>
          <a:xfrm>
            <a:off x="113719" y="6025765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084503-FF82-4FD3-80C9-1AF81BDD0F89}"/>
              </a:ext>
            </a:extLst>
          </p:cNvPr>
          <p:cNvSpPr/>
          <p:nvPr/>
        </p:nvSpPr>
        <p:spPr>
          <a:xfrm>
            <a:off x="4933264" y="5892371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5AE603-2F42-4D46-AE3E-ACC0CE78CB42}"/>
              </a:ext>
            </a:extLst>
          </p:cNvPr>
          <p:cNvSpPr txBox="1"/>
          <p:nvPr/>
        </p:nvSpPr>
        <p:spPr>
          <a:xfrm>
            <a:off x="9980612" y="653263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26 of 28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2EC7E-EC97-480D-A763-19C1D462CA4E}"/>
              </a:ext>
            </a:extLst>
          </p:cNvPr>
          <p:cNvSpPr/>
          <p:nvPr/>
        </p:nvSpPr>
        <p:spPr>
          <a:xfrm>
            <a:off x="6269520" y="5892371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3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68287-5868-4919-9EC6-34ECED2BF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Correct!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1FCFB-FF05-4B06-80DB-F9FA8FFDF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840" y="2609465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That is correct!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AC2BD-6821-417C-9B32-AF5B9613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8066336-7CB9-4ABB-BFB5-0533EC889CFE}"/>
              </a:ext>
            </a:extLst>
          </p:cNvPr>
          <p:cNvSpPr/>
          <p:nvPr/>
        </p:nvSpPr>
        <p:spPr>
          <a:xfrm>
            <a:off x="10830767" y="599022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16D86789-1CC6-4259-864B-C02519BF9400}"/>
              </a:ext>
            </a:extLst>
          </p:cNvPr>
          <p:cNvSpPr/>
          <p:nvPr/>
        </p:nvSpPr>
        <p:spPr>
          <a:xfrm>
            <a:off x="36849" y="6025765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9FA65F-A49C-41C0-8BF8-ACD135F22772}"/>
              </a:ext>
            </a:extLst>
          </p:cNvPr>
          <p:cNvSpPr/>
          <p:nvPr/>
        </p:nvSpPr>
        <p:spPr>
          <a:xfrm>
            <a:off x="4897455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AA21BC8-D33A-4117-BCFC-61829C8D6B59}"/>
              </a:ext>
            </a:extLst>
          </p:cNvPr>
          <p:cNvSpPr/>
          <p:nvPr/>
        </p:nvSpPr>
        <p:spPr>
          <a:xfrm>
            <a:off x="6305331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04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8E19-5338-4606-9A3E-FE1F2567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Correct!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44A20-02C2-493B-91A9-43C35FF4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8274" y="2628511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That is the correct CID!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93E92-06B7-41FB-AFA4-7C9ECB1C5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E341636-1F4D-43A4-A4DF-7C49E8351EF8}"/>
              </a:ext>
            </a:extLst>
          </p:cNvPr>
          <p:cNvSpPr/>
          <p:nvPr/>
        </p:nvSpPr>
        <p:spPr>
          <a:xfrm>
            <a:off x="10771639" y="591099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010F2EF1-0F50-4CDE-AD2F-6EC371EBDF75}"/>
              </a:ext>
            </a:extLst>
          </p:cNvPr>
          <p:cNvSpPr/>
          <p:nvPr/>
        </p:nvSpPr>
        <p:spPr>
          <a:xfrm>
            <a:off x="145990" y="6044811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C072CA-0227-47A3-A05B-6AA95D7C67BA}"/>
              </a:ext>
            </a:extLst>
          </p:cNvPr>
          <p:cNvSpPr/>
          <p:nvPr/>
        </p:nvSpPr>
        <p:spPr>
          <a:xfrm>
            <a:off x="4921890" y="5862025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E2513-2BC1-4FE0-B244-A8E291A00A12}"/>
              </a:ext>
            </a:extLst>
          </p:cNvPr>
          <p:cNvSpPr/>
          <p:nvPr/>
        </p:nvSpPr>
        <p:spPr>
          <a:xfrm>
            <a:off x="6280897" y="585579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77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A1553-C9BB-49A9-891C-20F6A80CE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6B11-8439-4A44-A087-515086F35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170" y="2647461"/>
            <a:ext cx="8825659" cy="34163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4000" dirty="0"/>
              <a:t>That is the correct CID!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D0B5D-01D0-4B03-9AD2-D41983AC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3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F436BA6-7E1F-43ED-A140-835EA7ADE876}"/>
              </a:ext>
            </a:extLst>
          </p:cNvPr>
          <p:cNvSpPr/>
          <p:nvPr/>
        </p:nvSpPr>
        <p:spPr>
          <a:xfrm>
            <a:off x="10758208" y="5893408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D4C9C823-0096-403A-B22A-97DFBAE32B03}"/>
              </a:ext>
            </a:extLst>
          </p:cNvPr>
          <p:cNvSpPr/>
          <p:nvPr/>
        </p:nvSpPr>
        <p:spPr>
          <a:xfrm>
            <a:off x="36849" y="5994342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01015A-FCB8-43EF-A864-66300ACBA062}"/>
              </a:ext>
            </a:extLst>
          </p:cNvPr>
          <p:cNvSpPr/>
          <p:nvPr/>
        </p:nvSpPr>
        <p:spPr>
          <a:xfrm>
            <a:off x="5054035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91F33-2955-4BB0-AFA3-02D7ABA66AFE}"/>
              </a:ext>
            </a:extLst>
          </p:cNvPr>
          <p:cNvSpPr/>
          <p:nvPr/>
        </p:nvSpPr>
        <p:spPr>
          <a:xfrm>
            <a:off x="6326237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3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A1553-C9BB-49A9-891C-20F6A80CE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6B11-8439-4A44-A087-515086F35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707" y="2603500"/>
            <a:ext cx="8825659" cy="34163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4000" dirty="0"/>
              <a:t>That is the correct CID!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D0B5D-01D0-4B03-9AD2-D41983AC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C5980BA-D8D6-4B2E-BCEC-9AD2B14792EF}"/>
              </a:ext>
            </a:extLst>
          </p:cNvPr>
          <p:cNvSpPr/>
          <p:nvPr/>
        </p:nvSpPr>
        <p:spPr>
          <a:xfrm>
            <a:off x="10771639" y="5893408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77F3E860-E485-4ED3-A684-EAE643E071A0}"/>
              </a:ext>
            </a:extLst>
          </p:cNvPr>
          <p:cNvSpPr/>
          <p:nvPr/>
        </p:nvSpPr>
        <p:spPr>
          <a:xfrm>
            <a:off x="145990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C1E7D-67C2-4BB4-8C91-A9BAC2842937}"/>
              </a:ext>
            </a:extLst>
          </p:cNvPr>
          <p:cNvSpPr/>
          <p:nvPr/>
        </p:nvSpPr>
        <p:spPr>
          <a:xfrm>
            <a:off x="5116014" y="5880329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9903E2-2161-4599-9705-17E058289E4C}"/>
              </a:ext>
            </a:extLst>
          </p:cNvPr>
          <p:cNvSpPr/>
          <p:nvPr/>
        </p:nvSpPr>
        <p:spPr>
          <a:xfrm>
            <a:off x="6401647" y="588061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1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A1553-C9BB-49A9-891C-20F6A80CE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6B11-8439-4A44-A087-515086F35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707" y="2567957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That is the correct CID!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D0B5D-01D0-4B03-9AD2-D41983AC1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A0FF995-2FA7-4807-B252-7260547F86FC}"/>
              </a:ext>
            </a:extLst>
          </p:cNvPr>
          <p:cNvSpPr/>
          <p:nvPr/>
        </p:nvSpPr>
        <p:spPr>
          <a:xfrm>
            <a:off x="10822132" y="5984257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08AB8D03-9CB7-47F7-A399-6D1E0DEB5A75}"/>
              </a:ext>
            </a:extLst>
          </p:cNvPr>
          <p:cNvSpPr/>
          <p:nvPr/>
        </p:nvSpPr>
        <p:spPr>
          <a:xfrm>
            <a:off x="95497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1DDC85-13A0-46C4-B5AE-04ED76B2E7E0}"/>
              </a:ext>
            </a:extLst>
          </p:cNvPr>
          <p:cNvSpPr/>
          <p:nvPr/>
        </p:nvSpPr>
        <p:spPr>
          <a:xfrm>
            <a:off x="5115321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61267D-1644-4706-ACDF-355360301E6E}"/>
              </a:ext>
            </a:extLst>
          </p:cNvPr>
          <p:cNvSpPr/>
          <p:nvPr/>
        </p:nvSpPr>
        <p:spPr>
          <a:xfrm>
            <a:off x="6488917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24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9A54-DB28-4682-9391-A968D9C8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27C1-A950-4AF5-8B3A-33AB1D42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573" y="2603500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Try Again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474C3-A404-40C6-BAA8-B2C27602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721F9F3-BC81-4A84-B429-153E0F152925}"/>
              </a:ext>
            </a:extLst>
          </p:cNvPr>
          <p:cNvSpPr/>
          <p:nvPr/>
        </p:nvSpPr>
        <p:spPr>
          <a:xfrm>
            <a:off x="10830767" y="5893408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26A9520D-E4DF-4643-8A0F-BAF444911455}"/>
              </a:ext>
            </a:extLst>
          </p:cNvPr>
          <p:cNvSpPr/>
          <p:nvPr/>
        </p:nvSpPr>
        <p:spPr>
          <a:xfrm>
            <a:off x="84155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BC2A0-930A-470D-93A4-1398EB2D622F}"/>
              </a:ext>
            </a:extLst>
          </p:cNvPr>
          <p:cNvSpPr/>
          <p:nvPr/>
        </p:nvSpPr>
        <p:spPr>
          <a:xfrm>
            <a:off x="4915189" y="589340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562E31-B067-40BC-992A-72A58F0B5C0D}"/>
              </a:ext>
            </a:extLst>
          </p:cNvPr>
          <p:cNvSpPr/>
          <p:nvPr/>
        </p:nvSpPr>
        <p:spPr>
          <a:xfrm>
            <a:off x="6287598" y="588433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5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9A54-DB28-4682-9391-A968D9C8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27C1-A950-4AF5-8B3A-33AB1D42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6563" y="2603500"/>
            <a:ext cx="8825659" cy="341630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4000" dirty="0"/>
              <a:t>Try Again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474C3-A404-40C6-BAA8-B2C27602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FB7C2BC-00D7-45B3-999E-B868A33A30CC}"/>
              </a:ext>
            </a:extLst>
          </p:cNvPr>
          <p:cNvSpPr/>
          <p:nvPr/>
        </p:nvSpPr>
        <p:spPr>
          <a:xfrm>
            <a:off x="10774465" y="591099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3D7589C9-5263-48CA-AF35-11AE4C7BE36E}"/>
              </a:ext>
            </a:extLst>
          </p:cNvPr>
          <p:cNvSpPr/>
          <p:nvPr/>
        </p:nvSpPr>
        <p:spPr>
          <a:xfrm>
            <a:off x="36849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92E65F-03B3-4624-AB8F-0E7591429D75}"/>
              </a:ext>
            </a:extLst>
          </p:cNvPr>
          <p:cNvSpPr/>
          <p:nvPr/>
        </p:nvSpPr>
        <p:spPr>
          <a:xfrm>
            <a:off x="4970178" y="591099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0E946A-541C-44A7-9949-AC16CDB38A33}"/>
              </a:ext>
            </a:extLst>
          </p:cNvPr>
          <p:cNvSpPr/>
          <p:nvPr/>
        </p:nvSpPr>
        <p:spPr>
          <a:xfrm>
            <a:off x="6232608" y="5933016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64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9A54-DB28-4682-9391-A968D9C8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27C1-A950-4AF5-8B3A-33AB1D42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170" y="2603500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Try Again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474C3-A404-40C6-BAA8-B2C27602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3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0B9CE3A-EBD9-43CB-8FFA-2BDAE4426223}"/>
              </a:ext>
            </a:extLst>
          </p:cNvPr>
          <p:cNvSpPr/>
          <p:nvPr/>
        </p:nvSpPr>
        <p:spPr>
          <a:xfrm>
            <a:off x="10833474" y="5902933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DF5FE7EB-7337-46E8-B431-FA22B1F1B7B4}"/>
              </a:ext>
            </a:extLst>
          </p:cNvPr>
          <p:cNvSpPr/>
          <p:nvPr/>
        </p:nvSpPr>
        <p:spPr>
          <a:xfrm>
            <a:off x="84155" y="6019800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66CC1B-6426-466B-A4B1-880B397A6977}"/>
              </a:ext>
            </a:extLst>
          </p:cNvPr>
          <p:cNvSpPr/>
          <p:nvPr/>
        </p:nvSpPr>
        <p:spPr>
          <a:xfrm>
            <a:off x="4924530" y="5906228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BE1605-09B0-48DA-AED0-D7B85E885BAD}"/>
              </a:ext>
            </a:extLst>
          </p:cNvPr>
          <p:cNvSpPr/>
          <p:nvPr/>
        </p:nvSpPr>
        <p:spPr>
          <a:xfrm>
            <a:off x="6271998" y="590159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8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9A54-DB28-4682-9391-A968D9C8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27C1-A950-4AF5-8B3A-33AB1D42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7630" y="2665046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Try Again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474C3-A404-40C6-BAA8-B2C27602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436422B-E343-4AD9-929B-4221CB591F5A}"/>
              </a:ext>
            </a:extLst>
          </p:cNvPr>
          <p:cNvSpPr/>
          <p:nvPr/>
        </p:nvSpPr>
        <p:spPr>
          <a:xfrm>
            <a:off x="10771639" y="5990222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1A208A5A-8D95-4036-BFF1-51EF51014844}"/>
              </a:ext>
            </a:extLst>
          </p:cNvPr>
          <p:cNvSpPr/>
          <p:nvPr/>
        </p:nvSpPr>
        <p:spPr>
          <a:xfrm>
            <a:off x="113719" y="5990222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6689E8-D5EE-4FB7-B3D8-91A2E9D05FBB}"/>
              </a:ext>
            </a:extLst>
          </p:cNvPr>
          <p:cNvSpPr/>
          <p:nvPr/>
        </p:nvSpPr>
        <p:spPr>
          <a:xfrm>
            <a:off x="4866443" y="600799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ACE46F-B49D-49B5-9FC3-51CEF19CAB3D}"/>
              </a:ext>
            </a:extLst>
          </p:cNvPr>
          <p:cNvSpPr/>
          <p:nvPr/>
        </p:nvSpPr>
        <p:spPr>
          <a:xfrm>
            <a:off x="6336343" y="599022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9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9A54-DB28-4682-9391-A968D9C8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27C1-A950-4AF5-8B3A-33AB1D42E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169" y="2665046"/>
            <a:ext cx="8825659" cy="34163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Try Again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474C3-A404-40C6-BAA8-B2C27602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D8F7DC9-B93E-4445-A7AC-9FE64B419BA7}"/>
              </a:ext>
            </a:extLst>
          </p:cNvPr>
          <p:cNvSpPr/>
          <p:nvPr/>
        </p:nvSpPr>
        <p:spPr>
          <a:xfrm>
            <a:off x="10771639" y="5894361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D304A545-8907-4C16-BC55-BBC724607E64}"/>
              </a:ext>
            </a:extLst>
          </p:cNvPr>
          <p:cNvSpPr/>
          <p:nvPr/>
        </p:nvSpPr>
        <p:spPr>
          <a:xfrm>
            <a:off x="113719" y="5959212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D3BF56-5148-4D6D-B56C-2EB1C55ABF2F}"/>
              </a:ext>
            </a:extLst>
          </p:cNvPr>
          <p:cNvSpPr/>
          <p:nvPr/>
        </p:nvSpPr>
        <p:spPr>
          <a:xfrm>
            <a:off x="5041052" y="6020279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4BC275-610C-436C-8D83-3D2271568B6F}"/>
              </a:ext>
            </a:extLst>
          </p:cNvPr>
          <p:cNvSpPr/>
          <p:nvPr/>
        </p:nvSpPr>
        <p:spPr>
          <a:xfrm>
            <a:off x="6308273" y="6015002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Group of people having fun at music concert">
            <a:extLst>
              <a:ext uri="{FF2B5EF4-FFF2-40B4-BE49-F238E27FC236}">
                <a16:creationId xmlns:a16="http://schemas.microsoft.com/office/drawing/2014/main" id="{89C83A94-9400-40DF-9CE0-AFEB3C742B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5431" r="15431"/>
          <a:stretch/>
        </p:blipFill>
        <p:spPr>
          <a:xfrm>
            <a:off x="7901259" y="2727729"/>
            <a:ext cx="4290740" cy="4130271"/>
          </a:xfrm>
        </p:spPr>
      </p:pic>
      <p:pic>
        <p:nvPicPr>
          <p:cNvPr id="9" name="Picture Placeholder 8" descr="Close up of pages of an open book in a bright studio">
            <a:extLst>
              <a:ext uri="{FF2B5EF4-FFF2-40B4-BE49-F238E27FC236}">
                <a16:creationId xmlns:a16="http://schemas.microsoft.com/office/drawing/2014/main" id="{BB00A97C-4C32-42DA-9838-F3D341AB0D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999" r="10999"/>
          <a:stretch/>
        </p:blipFill>
        <p:spPr>
          <a:xfrm>
            <a:off x="6257546" y="0"/>
            <a:ext cx="3519311" cy="3007909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45C6405-9D6C-48F5-9EFB-4CF1F319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C4D09A1-D96F-4BFC-8475-2F079EAD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E3A3A9-5E96-4CDD-A971-9C272EFD9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357" y="2336800"/>
            <a:ext cx="5093208" cy="4352544"/>
          </a:xfrm>
        </p:spPr>
        <p:txBody>
          <a:bodyPr/>
          <a:lstStyle/>
          <a:p>
            <a:r>
              <a:rPr lang="en-US" dirty="0"/>
              <a:t>In this course, you learned the CID Checklist and two different scenarios the checklist can be applied: how to locate a CID using the Course Manager tool and how to locate a CID using a metadata report.</a:t>
            </a:r>
          </a:p>
          <a:p>
            <a:r>
              <a:rPr lang="en-US" dirty="0"/>
              <a:t>Now show what you know, take the Post Test. </a:t>
            </a:r>
          </a:p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54DA7C-B1C4-4D68-8093-7BAC0980CF62}"/>
              </a:ext>
            </a:extLst>
          </p:cNvPr>
          <p:cNvSpPr/>
          <p:nvPr/>
        </p:nvSpPr>
        <p:spPr>
          <a:xfrm>
            <a:off x="1564193" y="5949320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Main Menu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823089-3A26-4B87-AF0B-C9783C9F3C5F}"/>
              </a:ext>
            </a:extLst>
          </p:cNvPr>
          <p:cNvSpPr/>
          <p:nvPr/>
        </p:nvSpPr>
        <p:spPr>
          <a:xfrm>
            <a:off x="2730096" y="594863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 Test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087C461B-EEAF-4DB6-B1C8-77CA7DAD6595}"/>
              </a:ext>
            </a:extLst>
          </p:cNvPr>
          <p:cNvSpPr/>
          <p:nvPr/>
        </p:nvSpPr>
        <p:spPr>
          <a:xfrm>
            <a:off x="113719" y="5959212"/>
            <a:ext cx="1291444" cy="767688"/>
          </a:xfrm>
          <a:prstGeom prst="lef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Previous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932F67-7009-4F0F-AA89-5813ACBEA1EC}"/>
              </a:ext>
            </a:extLst>
          </p:cNvPr>
          <p:cNvSpPr txBox="1"/>
          <p:nvPr/>
        </p:nvSpPr>
        <p:spPr>
          <a:xfrm>
            <a:off x="6383176" y="6277150"/>
            <a:ext cx="163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Slide 27 of 28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76B62E5-FA1D-4471-B511-F7D903AB1554}"/>
              </a:ext>
            </a:extLst>
          </p:cNvPr>
          <p:cNvSpPr/>
          <p:nvPr/>
        </p:nvSpPr>
        <p:spPr>
          <a:xfrm>
            <a:off x="5057066" y="5941440"/>
            <a:ext cx="1274371" cy="80323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D133FA-72F3-4C24-94C1-7104DD8F31BB}"/>
              </a:ext>
            </a:extLst>
          </p:cNvPr>
          <p:cNvSpPr/>
          <p:nvPr/>
        </p:nvSpPr>
        <p:spPr>
          <a:xfrm>
            <a:off x="3896729" y="5948633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br>
              <a:rPr lang="en-US" dirty="0"/>
            </a:br>
            <a:br>
              <a:rPr lang="en-US" dirty="0"/>
            </a:br>
            <a:r>
              <a:rPr lang="en-US" sz="2000" dirty="0"/>
              <a:t>This course has ended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5E0EB-F1F4-436B-A218-93E100A66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 dirty="0"/>
              <a:t>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D06EF-9416-46F7-8230-B49EE126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dirty="0"/>
              <a:t>Locating a CID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39</a:t>
            </a:fld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0B6E0-1F7C-4E6A-87B1-554ADE739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206177"/>
          </a:xfrm>
        </p:spPr>
        <p:txBody>
          <a:bodyPr>
            <a:normAutofit/>
          </a:bodyPr>
          <a:lstStyle/>
          <a:p>
            <a:r>
              <a:rPr lang="en-US" dirty="0"/>
              <a:t>Bailey Tucker</a:t>
            </a:r>
          </a:p>
          <a:p>
            <a:pPr>
              <a:spcBef>
                <a:spcPts val="3000"/>
              </a:spcBef>
            </a:pPr>
            <a:r>
              <a:rPr lang="en-US" sz="1800" dirty="0"/>
              <a:t>Instructional Design Portfolio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604178-E41C-47DE-9B15-A7E39DA1B111}"/>
              </a:ext>
            </a:extLst>
          </p:cNvPr>
          <p:cNvSpPr/>
          <p:nvPr/>
        </p:nvSpPr>
        <p:spPr>
          <a:xfrm>
            <a:off x="10437044" y="5771224"/>
            <a:ext cx="989215" cy="7676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CEF2A8-29A8-694C-A67E-8F067CF6D776}"/>
              </a:ext>
            </a:extLst>
          </p:cNvPr>
          <p:cNvSpPr txBox="1"/>
          <p:nvPr/>
        </p:nvSpPr>
        <p:spPr>
          <a:xfrm>
            <a:off x="8393089" y="5978976"/>
            <a:ext cx="163402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Slide 28 of 28</a:t>
            </a:r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852</TotalTime>
  <Words>1505</Words>
  <Application>Microsoft Office PowerPoint</Application>
  <PresentationFormat>Widescreen</PresentationFormat>
  <Paragraphs>354</Paragraphs>
  <Slides>39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Ion Boardroom</vt:lpstr>
      <vt:lpstr>Locating a CID</vt:lpstr>
      <vt:lpstr>Navigation</vt:lpstr>
      <vt:lpstr>Main Menu</vt:lpstr>
      <vt:lpstr>Overview</vt:lpstr>
      <vt:lpstr>Objectives </vt:lpstr>
      <vt:lpstr>Course Progression</vt:lpstr>
      <vt:lpstr>Topic 1</vt:lpstr>
      <vt:lpstr>Topic 1: CID Checklist</vt:lpstr>
      <vt:lpstr>Topic 1 Practice Question</vt:lpstr>
      <vt:lpstr>Topic 2</vt:lpstr>
      <vt:lpstr>Topic 2: Locate CID using the Course Manager Tool</vt:lpstr>
      <vt:lpstr>Click the video to play </vt:lpstr>
      <vt:lpstr>Topic 2 Practice Question</vt:lpstr>
      <vt:lpstr>Topic 3</vt:lpstr>
      <vt:lpstr>Topic 3: Determine a base course vs. a linked course in the Course Manager Tool</vt:lpstr>
      <vt:lpstr>Click the video to play</vt:lpstr>
      <vt:lpstr>Topic 3 Practice Question</vt:lpstr>
      <vt:lpstr>Topic 4</vt:lpstr>
      <vt:lpstr>Topic 4: Locate CID using a Course Metadata Report (CMR)</vt:lpstr>
      <vt:lpstr>Steps to Run a Course Metadata Report (CMR)</vt:lpstr>
      <vt:lpstr>Click the video to play</vt:lpstr>
      <vt:lpstr>Items to filter on a CMR</vt:lpstr>
      <vt:lpstr>Topic 4 Practice Question</vt:lpstr>
      <vt:lpstr>Topic 5</vt:lpstr>
      <vt:lpstr>Topic 5: Determine a base course vs. a linked course from a CMR</vt:lpstr>
      <vt:lpstr>Click the video to play</vt:lpstr>
      <vt:lpstr>Topic 5 Practice Question</vt:lpstr>
      <vt:lpstr>Correct!</vt:lpstr>
      <vt:lpstr>Correct!</vt:lpstr>
      <vt:lpstr>Correct!</vt:lpstr>
      <vt:lpstr>Correct!</vt:lpstr>
      <vt:lpstr>Correct!</vt:lpstr>
      <vt:lpstr>Incorrect</vt:lpstr>
      <vt:lpstr>Incorrect</vt:lpstr>
      <vt:lpstr>Incorrect</vt:lpstr>
      <vt:lpstr>Incorrect</vt:lpstr>
      <vt:lpstr>Incorrect</vt:lpstr>
      <vt:lpstr>Summary</vt:lpstr>
      <vt:lpstr>Thank you!  This course has ended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Locating a CID</dc:title>
  <dc:creator>Bailey Tucker</dc:creator>
  <cp:lastModifiedBy>Bailey Tucker</cp:lastModifiedBy>
  <cp:revision>8</cp:revision>
  <dcterms:created xsi:type="dcterms:W3CDTF">2022-12-02T13:18:29Z</dcterms:created>
  <dcterms:modified xsi:type="dcterms:W3CDTF">2022-12-03T03:36:11Z</dcterms:modified>
  <dc:description>Portfolio version</dc:descript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